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57" r:id="rId3"/>
    <p:sldId id="413" r:id="rId4"/>
    <p:sldId id="414" r:id="rId5"/>
    <p:sldId id="365" r:id="rId6"/>
    <p:sldId id="415" r:id="rId7"/>
    <p:sldId id="416" r:id="rId8"/>
    <p:sldId id="417" r:id="rId9"/>
    <p:sldId id="394" r:id="rId10"/>
    <p:sldId id="418" r:id="rId11"/>
    <p:sldId id="419" r:id="rId12"/>
    <p:sldId id="420" r:id="rId13"/>
    <p:sldId id="422" r:id="rId14"/>
    <p:sldId id="435" r:id="rId15"/>
    <p:sldId id="423" r:id="rId16"/>
    <p:sldId id="424" r:id="rId17"/>
    <p:sldId id="439" r:id="rId18"/>
    <p:sldId id="426" r:id="rId19"/>
    <p:sldId id="427" r:id="rId20"/>
    <p:sldId id="428" r:id="rId21"/>
    <p:sldId id="429" r:id="rId22"/>
    <p:sldId id="431" r:id="rId23"/>
    <p:sldId id="430" r:id="rId24"/>
    <p:sldId id="432" r:id="rId25"/>
    <p:sldId id="437" r:id="rId26"/>
    <p:sldId id="440" r:id="rId27"/>
    <p:sldId id="383" r:id="rId28"/>
    <p:sldId id="384" r:id="rId29"/>
    <p:sldId id="385" r:id="rId30"/>
    <p:sldId id="436" r:id="rId31"/>
    <p:sldId id="386" r:id="rId32"/>
    <p:sldId id="387" r:id="rId33"/>
    <p:sldId id="388" r:id="rId34"/>
    <p:sldId id="412" r:id="rId35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AA01"/>
    <a:srgbClr val="C0C0C0"/>
    <a:srgbClr val="FF6699"/>
    <a:srgbClr val="99CC00"/>
    <a:srgbClr val="669900"/>
    <a:srgbClr val="76B531"/>
    <a:srgbClr val="FF9999"/>
    <a:srgbClr val="6699FF"/>
    <a:srgbClr val="FF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028" autoAdjust="0"/>
  </p:normalViewPr>
  <p:slideViewPr>
    <p:cSldViewPr>
      <p:cViewPr varScale="1">
        <p:scale>
          <a:sx n="81" d="100"/>
          <a:sy n="81" d="100"/>
        </p:scale>
        <p:origin x="18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00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1232091690544644"/>
          <c:y val="0.11764705882352969"/>
          <c:w val="0.37822349570200692"/>
          <c:h val="0.77647058823529358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5308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noFill/>
              <a:ln w="30616">
                <a:noFill/>
              </a:ln>
            </c:spPr>
            <c:extLst>
              <c:ext xmlns:c16="http://schemas.microsoft.com/office/drawing/2014/chart" uri="{C3380CC4-5D6E-409C-BE32-E72D297353CC}">
                <c16:uniqueId val="{00000001-5BCF-493A-8B4F-747A4F5BECB9}"/>
              </c:ext>
            </c:extLst>
          </c:dPt>
          <c:dPt>
            <c:idx val="1"/>
            <c:bubble3D val="0"/>
            <c:spPr>
              <a:pattFill prst="pct50">
                <a:fgClr>
                  <a:srgbClr val="99CC00"/>
                </a:fgClr>
                <a:bgClr>
                  <a:srgbClr val="FFFFFF"/>
                </a:bgClr>
              </a:pattFill>
              <a:ln w="3827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5BCF-493A-8B4F-747A4F5BECB9}"/>
              </c:ext>
            </c:extLst>
          </c:dPt>
          <c:val>
            <c:numRef>
              <c:f>Tabelle1!$D$1:$D$2</c:f>
              <c:numCache>
                <c:formatCode>0.00%</c:formatCode>
                <c:ptCount val="2"/>
                <c:pt idx="0">
                  <c:v>0.88888888888889095</c:v>
                </c:pt>
                <c:pt idx="1">
                  <c:v>0.1111111111111113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CF-493A-8B4F-747A4F5BEC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061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11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8BB133F-23F2-4118-BD0C-91845997A323}" type="datetime1">
              <a:rPr lang="de-DE" altLang="de-DE"/>
              <a:pPr>
                <a:defRPr/>
              </a:pPr>
              <a:t>27.01.2022</a:t>
            </a:fld>
            <a:endParaRPr lang="de-DE" altLang="de-DE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8189504-D14D-4631-BEF9-2D7E4E87E5C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859958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F30F50-E91B-475C-85BD-F31B332CB862}" type="datetime1">
              <a:rPr lang="de-DE" altLang="de-DE"/>
              <a:pPr>
                <a:defRPr/>
              </a:pPr>
              <a:t>27.01.2022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CB40BB-A2AC-453C-A8BB-A9F9EF009C7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855964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3879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8231126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484421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888930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7072078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Kurse, die nicht angerechnet werden müssen:			Bedingungen: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BK/</a:t>
            </a: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Mu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 (2)						Schüler hat 40 andere Kurse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Religion/Ethik (4)					Kurse gehören nicht zu den mündlichen Prüfungsfächern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Sport (4)						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Alle Kurse aus dem Wahlbereich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Seminarkurs</a:t>
            </a: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545234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1936475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1701758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1436147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6337674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60400" y="427038"/>
            <a:ext cx="4089400" cy="3067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661988" y="3954463"/>
            <a:ext cx="5438775" cy="5761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</a:pPr>
            <a:r>
              <a:rPr lang="de-DE" altLang="de-DE" baseline="0" dirty="0" smtClean="0">
                <a:ea typeface="ＭＳ Ｐゴシック" pitchFamily="34" charset="-128"/>
              </a:rPr>
              <a:t>2 Fs oder 2 </a:t>
            </a:r>
            <a:r>
              <a:rPr lang="de-DE" altLang="de-DE" baseline="0" dirty="0" err="1" smtClean="0">
                <a:ea typeface="ＭＳ Ｐゴシック" pitchFamily="34" charset="-128"/>
              </a:rPr>
              <a:t>Nw</a:t>
            </a:r>
            <a:r>
              <a:rPr lang="de-DE" altLang="de-DE" baseline="0" dirty="0" smtClean="0">
                <a:ea typeface="ＭＳ Ｐゴシック" pitchFamily="34" charset="-128"/>
              </a:rPr>
              <a:t> in den LF nur dann möglich, wenn D oder M LF.</a:t>
            </a:r>
            <a:endParaRPr lang="de-DE" b="0" baseline="0" dirty="0" smtClean="0"/>
          </a:p>
          <a:p>
            <a:r>
              <a:rPr lang="de-DE" b="0" u="sng" baseline="0" dirty="0" smtClean="0"/>
              <a:t>Was nicht geht:</a:t>
            </a:r>
          </a:p>
          <a:p>
            <a:r>
              <a:rPr lang="de-DE" b="0" baseline="0" dirty="0" smtClean="0"/>
              <a:t>- </a:t>
            </a:r>
            <a:r>
              <a:rPr lang="de-DE" b="0" baseline="0" dirty="0" err="1" smtClean="0"/>
              <a:t>Nw</a:t>
            </a:r>
            <a:r>
              <a:rPr lang="de-DE" b="0" baseline="0" dirty="0" smtClean="0"/>
              <a:t>, </a:t>
            </a:r>
            <a:r>
              <a:rPr lang="de-DE" b="0" baseline="0" dirty="0" err="1" smtClean="0"/>
              <a:t>Nw</a:t>
            </a:r>
            <a:r>
              <a:rPr lang="de-DE" b="0" baseline="0" dirty="0" smtClean="0"/>
              <a:t>, Fs oder Fs, Fs, </a:t>
            </a:r>
            <a:r>
              <a:rPr lang="de-DE" b="0" baseline="0" dirty="0" err="1" smtClean="0"/>
              <a:t>Nw</a:t>
            </a:r>
            <a:r>
              <a:rPr lang="de-DE" b="0" baseline="0" dirty="0" smtClean="0"/>
              <a:t>, da dann: D und M mündlich =&gt; AF II nicht abgedeckt!</a:t>
            </a:r>
          </a:p>
          <a:p>
            <a:pPr marL="171450" indent="-171450">
              <a:buFontTx/>
              <a:buChar char="-"/>
            </a:pPr>
            <a:r>
              <a:rPr lang="de-DE" b="0" baseline="0" dirty="0" smtClean="0"/>
              <a:t>Fs, Fs und </a:t>
            </a:r>
            <a:r>
              <a:rPr lang="de-DE" b="0" baseline="0" dirty="0" err="1" smtClean="0"/>
              <a:t>Mu</a:t>
            </a:r>
            <a:r>
              <a:rPr lang="de-DE" b="0" baseline="0" dirty="0" smtClean="0"/>
              <a:t>, BK, </a:t>
            </a:r>
            <a:r>
              <a:rPr lang="de-DE" b="0" baseline="0" dirty="0" err="1" smtClean="0"/>
              <a:t>Sp</a:t>
            </a:r>
            <a:r>
              <a:rPr lang="de-DE" b="0" baseline="0" dirty="0" smtClean="0"/>
              <a:t> </a:t>
            </a:r>
            <a:r>
              <a:rPr lang="de-DE" b="0" baseline="0" dirty="0" smtClean="0">
                <a:sym typeface="Wingdings" panose="05000000000000000000" pitchFamily="2" charset="2"/>
              </a:rPr>
              <a:t> gleiches Problem!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b="0" baseline="0" dirty="0" err="1" smtClean="0"/>
              <a:t>Nw</a:t>
            </a:r>
            <a:r>
              <a:rPr lang="de-DE" b="0" baseline="0" dirty="0" smtClean="0"/>
              <a:t>, </a:t>
            </a:r>
            <a:r>
              <a:rPr lang="de-DE" b="0" baseline="0" dirty="0" err="1" smtClean="0"/>
              <a:t>Nw</a:t>
            </a:r>
            <a:r>
              <a:rPr lang="de-DE" b="0" baseline="0" dirty="0" smtClean="0"/>
              <a:t> und </a:t>
            </a:r>
            <a:r>
              <a:rPr lang="de-DE" b="0" baseline="0" dirty="0" err="1" smtClean="0"/>
              <a:t>Mu</a:t>
            </a:r>
            <a:r>
              <a:rPr lang="de-DE" b="0" baseline="0" dirty="0" smtClean="0"/>
              <a:t>, BK, </a:t>
            </a:r>
            <a:r>
              <a:rPr lang="de-DE" b="0" baseline="0" dirty="0" err="1" smtClean="0"/>
              <a:t>Sp</a:t>
            </a:r>
            <a:r>
              <a:rPr lang="de-DE" b="0" baseline="0" dirty="0" smtClean="0"/>
              <a:t> </a:t>
            </a:r>
            <a:r>
              <a:rPr lang="de-DE" b="0" baseline="0" dirty="0" smtClean="0">
                <a:sym typeface="Wingdings" panose="05000000000000000000" pitchFamily="2" charset="2"/>
              </a:rPr>
              <a:t> gleiches Problem!</a:t>
            </a:r>
            <a:endParaRPr lang="de-DE" dirty="0" smtClean="0"/>
          </a:p>
          <a:p>
            <a:r>
              <a:rPr lang="de-DE" dirty="0" smtClean="0"/>
              <a:t>Wenn weder</a:t>
            </a:r>
            <a:r>
              <a:rPr lang="de-DE" baseline="0" dirty="0" smtClean="0"/>
              <a:t> D noch M als Leistungsfach gewählt wird, muss das 3. LF aus dem gesellschaftswissenschaftlichen Aufgabenfeld sein.</a:t>
            </a:r>
            <a:endParaRPr lang="de-DE" dirty="0" smtClean="0"/>
          </a:p>
          <a:p>
            <a:pPr marL="228600" indent="-228600" eaLnBrk="1" hangingPunct="1">
              <a:spcBef>
                <a:spcPct val="0"/>
              </a:spcBef>
            </a:pPr>
            <a:endParaRPr lang="de-DE" altLang="de-DE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024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r>
              <a:rPr lang="de-DE" altLang="de-DE" dirty="0" smtClean="0">
                <a:latin typeface="Calibri" pitchFamily="34" charset="0"/>
              </a:rPr>
              <a:t>Keine Versetzung und in der Regel keine </a:t>
            </a:r>
            <a:r>
              <a:rPr lang="de-DE" altLang="de-DE" dirty="0" err="1" smtClean="0">
                <a:latin typeface="Calibri" pitchFamily="34" charset="0"/>
              </a:rPr>
              <a:t>Umwahl</a:t>
            </a:r>
            <a:r>
              <a:rPr lang="de-DE" altLang="de-DE" dirty="0" smtClean="0">
                <a:latin typeface="Calibri" pitchFamily="34" charset="0"/>
              </a:rPr>
              <a:t> möglich:	(Leitfaden</a:t>
            </a:r>
            <a:r>
              <a:rPr lang="de-DE" altLang="de-DE" baseline="0" dirty="0" smtClean="0">
                <a:latin typeface="Calibri" pitchFamily="34" charset="0"/>
              </a:rPr>
              <a:t> S. 6)</a:t>
            </a:r>
            <a:endParaRPr lang="de-DE" altLang="de-DE" dirty="0" smtClean="0">
              <a:latin typeface="Calibri" pitchFamily="34" charset="0"/>
            </a:endParaRPr>
          </a:p>
          <a:p>
            <a:pPr marL="709612" lvl="1" indent="-171450" eaLnBrk="1" hangingPunct="1">
              <a:buFont typeface="Arial" panose="020B0604020202020204" pitchFamily="34" charset="0"/>
              <a:buChar char="•"/>
            </a:pPr>
            <a:r>
              <a:rPr lang="de-DE" altLang="de-DE" dirty="0" smtClean="0">
                <a:latin typeface="Calibri" pitchFamily="34" charset="0"/>
              </a:rPr>
              <a:t>innerhalb der ersten 2 Wochen zu Beginn der Jahrgangsstufen</a:t>
            </a:r>
          </a:p>
          <a:p>
            <a:pPr marL="709612" lvl="1" indent="-171450" eaLnBrk="1" hangingPunct="1">
              <a:buFont typeface="Arial" panose="020B0604020202020204" pitchFamily="34" charset="0"/>
              <a:buChar char="•"/>
            </a:pPr>
            <a:r>
              <a:rPr lang="de-DE" altLang="de-DE" dirty="0" smtClean="0">
                <a:latin typeface="Calibri" pitchFamily="34" charset="0"/>
              </a:rPr>
              <a:t>begründeter Antrag</a:t>
            </a:r>
          </a:p>
          <a:p>
            <a:pPr marL="709612" lvl="1" indent="-171450" eaLnBrk="1" hangingPunct="1">
              <a:buFont typeface="Arial" panose="020B0604020202020204" pitchFamily="34" charset="0"/>
              <a:buChar char="•"/>
            </a:pPr>
            <a:r>
              <a:rPr lang="de-DE" altLang="de-DE" dirty="0" smtClean="0">
                <a:latin typeface="Calibri" pitchFamily="34" charset="0"/>
              </a:rPr>
              <a:t>Schulleitung</a:t>
            </a:r>
            <a:r>
              <a:rPr lang="de-DE" altLang="de-DE" baseline="0" dirty="0" smtClean="0">
                <a:latin typeface="Calibri" pitchFamily="34" charset="0"/>
              </a:rPr>
              <a:t> entscheidet</a:t>
            </a:r>
          </a:p>
        </p:txBody>
      </p:sp>
    </p:spTree>
    <p:extLst>
      <p:ext uri="{BB962C8B-B14F-4D97-AF65-F5344CB8AC3E}">
        <p14:creationId xmlns:p14="http://schemas.microsoft.com/office/powerpoint/2010/main" val="6327003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1303535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5485345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235367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r>
              <a:rPr lang="de-DE" altLang="de-DE" dirty="0" smtClean="0">
                <a:latin typeface="Calibri" pitchFamily="34" charset="0"/>
              </a:rPr>
              <a:t>Vertiefungskurs</a:t>
            </a:r>
            <a:r>
              <a:rPr lang="de-DE" altLang="de-DE" baseline="0" dirty="0" smtClean="0">
                <a:latin typeface="Calibri" pitchFamily="34" charset="0"/>
              </a:rPr>
              <a:t> Sprache?</a:t>
            </a: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7385547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dirty="0" smtClean="0"/>
              <a:t>Festlegung,</a:t>
            </a:r>
            <a:r>
              <a:rPr lang="de-DE" baseline="0" dirty="0" smtClean="0"/>
              <a:t> welche LF doppelt gewertet werden: 1 Schultag nach Ausgabe des Zeugnisses im 4. HJ</a:t>
            </a:r>
            <a:endParaRPr lang="de-DE" dirty="0" smtClean="0"/>
          </a:p>
          <a:p>
            <a:r>
              <a:rPr lang="de-DE" dirty="0" smtClean="0"/>
              <a:t>Punktzahl:</a:t>
            </a:r>
            <a:r>
              <a:rPr lang="de-DE" baseline="0" dirty="0" smtClean="0"/>
              <a:t> Summe der Punkte in den eingebrachten Fächern in 4 HJ, wobei die gewählten LF doppelt gezählt werden</a:t>
            </a:r>
          </a:p>
          <a:p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Zusätzlich gilt:</a:t>
            </a:r>
          </a:p>
          <a:p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• Freie Auswahl aus den nicht anrechnungspflichtigen Kursen (falls Anzahl unter 40)</a:t>
            </a:r>
          </a:p>
          <a:p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• </a:t>
            </a:r>
            <a:r>
              <a:rPr lang="de-DE" baseline="0" dirty="0" smtClean="0"/>
              <a:t>Wenn Seminarkurs in Block I angerechnet wird </a:t>
            </a:r>
            <a:r>
              <a:rPr lang="de-DE" baseline="0" dirty="0" smtClean="0">
                <a:sym typeface="Wingdings" panose="05000000000000000000" pitchFamily="2" charset="2"/>
              </a:rPr>
              <a:t> Vorsicht: 40 Kurse dürfen nicht überschritten werden und Seminarkurs wird dann mit 2 Kursen angerechnet.</a:t>
            </a:r>
          </a:p>
          <a:p>
            <a:endParaRPr lang="de-DE" dirty="0" smtClean="0"/>
          </a:p>
          <a:p>
            <a:endParaRPr lang="de-DE" baseline="0" dirty="0" smtClean="0"/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587764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baseline="0" dirty="0" smtClean="0"/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6062077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6612394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40685723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8920404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Somit wäre beispielsweise die folgende Prüfungsfachkombination </a:t>
            </a: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möglich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: 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LF: Mathematik, Physik, </a:t>
            </a: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Informatik	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BF: Deutsch, Geschichte 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Sollte eine „klassische“ Naturwissenschaft, also beispielsweise Physik, als weiteres BF außerhalb der Prüfungsbelegung gewählt worden sein, so ist gemäß Erlass auch die folgende Prüfungsfachkombination </a:t>
            </a: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möglich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: 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LF: Mathematik, Englisch, </a:t>
            </a: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Informatik	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BF: Deutsch, Geschichte</a:t>
            </a: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394538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r>
              <a:rPr lang="de-DE" altLang="de-DE" dirty="0" smtClean="0">
                <a:latin typeface="Calibri" pitchFamily="34" charset="0"/>
              </a:rPr>
              <a:t>3 Aufgabenfelder</a:t>
            </a:r>
          </a:p>
          <a:p>
            <a:pPr marL="538162" lvl="1" indent="0" eaLnBrk="1" hangingPunct="1">
              <a:buFont typeface="Symbol" panose="05050102010706020507" pitchFamily="18" charset="2"/>
              <a:buNone/>
            </a:pPr>
            <a:r>
              <a:rPr lang="de-DE" altLang="de-DE" dirty="0" smtClean="0">
                <a:latin typeface="Calibri" pitchFamily="34" charset="0"/>
              </a:rPr>
              <a:t>Pflichtbereich</a:t>
            </a:r>
          </a:p>
          <a:p>
            <a:pPr marL="538162" lvl="1" indent="0" eaLnBrk="1" hangingPunct="1">
              <a:buFont typeface="Symbol" panose="05050102010706020507" pitchFamily="18" charset="2"/>
              <a:buNone/>
            </a:pPr>
            <a:r>
              <a:rPr lang="de-DE" altLang="de-DE" dirty="0" smtClean="0">
                <a:latin typeface="Calibri" pitchFamily="34" charset="0"/>
              </a:rPr>
              <a:t>Wahlbereich</a:t>
            </a:r>
          </a:p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marL="538162" lvl="1" indent="0" eaLnBrk="1" hangingPunct="1">
              <a:buFont typeface="Symbol" panose="05050102010706020507" pitchFamily="18" charset="2"/>
              <a:buNone/>
            </a:pPr>
            <a:r>
              <a:rPr lang="de-DE" altLang="de-DE" dirty="0" smtClean="0">
                <a:latin typeface="Calibri" pitchFamily="34" charset="0"/>
              </a:rPr>
              <a:t>Vertiefungskurs Sprache?</a:t>
            </a: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4700100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5469902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40000323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9277299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r>
              <a:rPr lang="de-DE" sz="1200" dirty="0" smtClean="0"/>
              <a:t>Leitfaden S. 10/11 oder Folie 19</a:t>
            </a:r>
          </a:p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sz="1200" dirty="0" smtClean="0">
              <a:latin typeface="Calibri" pitchFamily="34" charset="0"/>
            </a:endParaRPr>
          </a:p>
          <a:p>
            <a:pPr marL="538162" lvl="1" indent="0" eaLnBrk="1" hangingPunct="1">
              <a:buFont typeface="Symbol" panose="05050102010706020507" pitchFamily="18" charset="2"/>
              <a:buNone/>
            </a:pPr>
            <a:r>
              <a:rPr lang="de-DE" altLang="de-DE" sz="1200" smtClean="0">
                <a:latin typeface="Calibri" pitchFamily="34" charset="0"/>
              </a:rPr>
              <a:t>Vertiefungskurs</a:t>
            </a:r>
            <a:r>
              <a:rPr lang="de-DE" altLang="de-DE" sz="1200" baseline="0" smtClean="0">
                <a:latin typeface="Calibri" pitchFamily="34" charset="0"/>
              </a:rPr>
              <a:t> Sprache</a:t>
            </a: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218660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909454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de-DE" altLang="de-DE" dirty="0" smtClean="0"/>
              <a:t>Zuordnung möglichst AF II</a:t>
            </a:r>
          </a:p>
        </p:txBody>
      </p:sp>
    </p:spTree>
    <p:extLst>
      <p:ext uri="{BB962C8B-B14F-4D97-AF65-F5344CB8AC3E}">
        <p14:creationId xmlns:p14="http://schemas.microsoft.com/office/powerpoint/2010/main" val="2942851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522377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765646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665263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62093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078DD-8CDD-43BF-9528-D60290819F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642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DBAA9-EA57-4BC1-A3BD-1B7E643793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7524328" y="116632"/>
            <a:ext cx="1440160" cy="792089"/>
            <a:chOff x="5940152" y="332655"/>
            <a:chExt cx="1906489" cy="1081378"/>
          </a:xfrm>
        </p:grpSpPr>
        <p:sp>
          <p:nvSpPr>
            <p:cNvPr id="8" name="Rechteck 7"/>
            <p:cNvSpPr/>
            <p:nvPr userDrawn="1"/>
          </p:nvSpPr>
          <p:spPr>
            <a:xfrm>
              <a:off x="5942607" y="339508"/>
              <a:ext cx="1869976" cy="10745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9" name="Gruppieren 8"/>
            <p:cNvGrpSpPr/>
            <p:nvPr userDrawn="1"/>
          </p:nvGrpSpPr>
          <p:grpSpPr>
            <a:xfrm>
              <a:off x="5940152" y="332655"/>
              <a:ext cx="1906489" cy="1066594"/>
              <a:chOff x="6572531" y="332656"/>
              <a:chExt cx="1906489" cy="1066594"/>
            </a:xfrm>
          </p:grpSpPr>
          <p:pic>
            <p:nvPicPr>
              <p:cNvPr id="10" name="Grafik 9" descr="KMG Banner.gif"/>
              <p:cNvPicPr/>
              <p:nvPr userDrawn="1"/>
            </p:nvPicPr>
            <p:blipFill rotWithShape="1">
              <a:blip r:embed="rId2"/>
              <a:srcRect l="64942"/>
              <a:stretch/>
            </p:blipFill>
            <p:spPr bwMode="auto">
              <a:xfrm>
                <a:off x="6588224" y="332656"/>
                <a:ext cx="1869976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Grafik 10" descr="KMG Banner.gif"/>
              <p:cNvPicPr/>
              <p:nvPr userDrawn="1"/>
            </p:nvPicPr>
            <p:blipFill rotWithShape="1">
              <a:blip r:embed="rId2"/>
              <a:srcRect r="35150"/>
              <a:stretch/>
            </p:blipFill>
            <p:spPr bwMode="auto">
              <a:xfrm>
                <a:off x="6572531" y="1037506"/>
                <a:ext cx="1906489" cy="3617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94361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EC2D2-E50F-4C20-8651-046F7A9B1A3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7524328" y="116632"/>
            <a:ext cx="1440160" cy="792089"/>
            <a:chOff x="5940152" y="332655"/>
            <a:chExt cx="1906489" cy="1081378"/>
          </a:xfrm>
        </p:grpSpPr>
        <p:sp>
          <p:nvSpPr>
            <p:cNvPr id="8" name="Rechteck 7"/>
            <p:cNvSpPr/>
            <p:nvPr userDrawn="1"/>
          </p:nvSpPr>
          <p:spPr>
            <a:xfrm>
              <a:off x="5942607" y="339508"/>
              <a:ext cx="1869976" cy="10745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9" name="Gruppieren 8"/>
            <p:cNvGrpSpPr/>
            <p:nvPr userDrawn="1"/>
          </p:nvGrpSpPr>
          <p:grpSpPr>
            <a:xfrm>
              <a:off x="5940152" y="332655"/>
              <a:ext cx="1906489" cy="1066594"/>
              <a:chOff x="6572531" y="332656"/>
              <a:chExt cx="1906489" cy="1066594"/>
            </a:xfrm>
          </p:grpSpPr>
          <p:pic>
            <p:nvPicPr>
              <p:cNvPr id="10" name="Grafik 9" descr="KMG Banner.gif"/>
              <p:cNvPicPr/>
              <p:nvPr userDrawn="1"/>
            </p:nvPicPr>
            <p:blipFill rotWithShape="1">
              <a:blip r:embed="rId2"/>
              <a:srcRect l="64942"/>
              <a:stretch/>
            </p:blipFill>
            <p:spPr bwMode="auto">
              <a:xfrm>
                <a:off x="6588224" y="332656"/>
                <a:ext cx="1869976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Grafik 10" descr="KMG Banner.gif"/>
              <p:cNvPicPr/>
              <p:nvPr userDrawn="1"/>
            </p:nvPicPr>
            <p:blipFill rotWithShape="1">
              <a:blip r:embed="rId2"/>
              <a:srcRect r="35150"/>
              <a:stretch/>
            </p:blipFill>
            <p:spPr bwMode="auto">
              <a:xfrm>
                <a:off x="6572531" y="1037506"/>
                <a:ext cx="1906489" cy="3617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38553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C840F-6B41-44ED-AAA4-55C1F9A85CB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7524328" y="116632"/>
            <a:ext cx="1440160" cy="792089"/>
            <a:chOff x="5940152" y="332655"/>
            <a:chExt cx="1906489" cy="1081378"/>
          </a:xfrm>
        </p:grpSpPr>
        <p:sp>
          <p:nvSpPr>
            <p:cNvPr id="8" name="Rechteck 7"/>
            <p:cNvSpPr/>
            <p:nvPr userDrawn="1"/>
          </p:nvSpPr>
          <p:spPr>
            <a:xfrm>
              <a:off x="5942607" y="339508"/>
              <a:ext cx="1869976" cy="10745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9" name="Gruppieren 8"/>
            <p:cNvGrpSpPr/>
            <p:nvPr userDrawn="1"/>
          </p:nvGrpSpPr>
          <p:grpSpPr>
            <a:xfrm>
              <a:off x="5940152" y="332655"/>
              <a:ext cx="1906489" cy="1066594"/>
              <a:chOff x="6572531" y="332656"/>
              <a:chExt cx="1906489" cy="1066594"/>
            </a:xfrm>
          </p:grpSpPr>
          <p:pic>
            <p:nvPicPr>
              <p:cNvPr id="10" name="Grafik 9" descr="KMG Banner.gif"/>
              <p:cNvPicPr/>
              <p:nvPr userDrawn="1"/>
            </p:nvPicPr>
            <p:blipFill rotWithShape="1">
              <a:blip r:embed="rId2"/>
              <a:srcRect l="64942"/>
              <a:stretch/>
            </p:blipFill>
            <p:spPr bwMode="auto">
              <a:xfrm>
                <a:off x="6588224" y="332656"/>
                <a:ext cx="1869976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Grafik 10" descr="KMG Banner.gif"/>
              <p:cNvPicPr/>
              <p:nvPr userDrawn="1"/>
            </p:nvPicPr>
            <p:blipFill rotWithShape="1">
              <a:blip r:embed="rId2"/>
              <a:srcRect r="35150"/>
              <a:stretch/>
            </p:blipFill>
            <p:spPr bwMode="auto">
              <a:xfrm>
                <a:off x="6572531" y="1037506"/>
                <a:ext cx="1906489" cy="3617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42005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D3C67-B1EB-4E75-A48E-40D85FED573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7524328" y="116632"/>
            <a:ext cx="1440160" cy="792089"/>
            <a:chOff x="5940152" y="332655"/>
            <a:chExt cx="1906489" cy="1081378"/>
          </a:xfrm>
        </p:grpSpPr>
        <p:sp>
          <p:nvSpPr>
            <p:cNvPr id="9" name="Rechteck 8"/>
            <p:cNvSpPr/>
            <p:nvPr userDrawn="1"/>
          </p:nvSpPr>
          <p:spPr>
            <a:xfrm>
              <a:off x="5942607" y="339508"/>
              <a:ext cx="1869976" cy="10745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1" name="Gruppieren 10"/>
            <p:cNvGrpSpPr/>
            <p:nvPr userDrawn="1"/>
          </p:nvGrpSpPr>
          <p:grpSpPr>
            <a:xfrm>
              <a:off x="5940152" y="332655"/>
              <a:ext cx="1906489" cy="1066594"/>
              <a:chOff x="6572531" y="332656"/>
              <a:chExt cx="1906489" cy="1066594"/>
            </a:xfrm>
          </p:grpSpPr>
          <p:pic>
            <p:nvPicPr>
              <p:cNvPr id="8" name="Grafik 7" descr="KMG Banner.gif"/>
              <p:cNvPicPr/>
              <p:nvPr userDrawn="1"/>
            </p:nvPicPr>
            <p:blipFill rotWithShape="1">
              <a:blip r:embed="rId2"/>
              <a:srcRect l="64942"/>
              <a:stretch/>
            </p:blipFill>
            <p:spPr bwMode="auto">
              <a:xfrm>
                <a:off x="6588224" y="332656"/>
                <a:ext cx="1869976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Grafik 9" descr="KMG Banner.gif"/>
              <p:cNvPicPr/>
              <p:nvPr userDrawn="1"/>
            </p:nvPicPr>
            <p:blipFill rotWithShape="1">
              <a:blip r:embed="rId2"/>
              <a:srcRect r="35150"/>
              <a:stretch/>
            </p:blipFill>
            <p:spPr bwMode="auto">
              <a:xfrm>
                <a:off x="6572531" y="1037506"/>
                <a:ext cx="1906489" cy="3617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235584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EEDFB-AA27-4A26-9EA7-3775C407DC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8" name="Gruppieren 7"/>
          <p:cNvGrpSpPr/>
          <p:nvPr userDrawn="1"/>
        </p:nvGrpSpPr>
        <p:grpSpPr>
          <a:xfrm>
            <a:off x="7524328" y="116632"/>
            <a:ext cx="1440160" cy="792089"/>
            <a:chOff x="5940152" y="332655"/>
            <a:chExt cx="1906489" cy="1081378"/>
          </a:xfrm>
        </p:grpSpPr>
        <p:sp>
          <p:nvSpPr>
            <p:cNvPr id="9" name="Rechteck 8"/>
            <p:cNvSpPr/>
            <p:nvPr userDrawn="1"/>
          </p:nvSpPr>
          <p:spPr>
            <a:xfrm>
              <a:off x="5942607" y="339508"/>
              <a:ext cx="1869976" cy="10745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0" name="Gruppieren 9"/>
            <p:cNvGrpSpPr/>
            <p:nvPr userDrawn="1"/>
          </p:nvGrpSpPr>
          <p:grpSpPr>
            <a:xfrm>
              <a:off x="5940152" y="332655"/>
              <a:ext cx="1906489" cy="1066594"/>
              <a:chOff x="6572531" y="332656"/>
              <a:chExt cx="1906489" cy="1066594"/>
            </a:xfrm>
          </p:grpSpPr>
          <p:pic>
            <p:nvPicPr>
              <p:cNvPr id="11" name="Grafik 10" descr="KMG Banner.gif"/>
              <p:cNvPicPr/>
              <p:nvPr userDrawn="1"/>
            </p:nvPicPr>
            <p:blipFill rotWithShape="1">
              <a:blip r:embed="rId2"/>
              <a:srcRect l="64942"/>
              <a:stretch/>
            </p:blipFill>
            <p:spPr bwMode="auto">
              <a:xfrm>
                <a:off x="6588224" y="332656"/>
                <a:ext cx="1869976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Grafik 11" descr="KMG Banner.gif"/>
              <p:cNvPicPr/>
              <p:nvPr userDrawn="1"/>
            </p:nvPicPr>
            <p:blipFill rotWithShape="1">
              <a:blip r:embed="rId2"/>
              <a:srcRect r="35150"/>
              <a:stretch/>
            </p:blipFill>
            <p:spPr bwMode="auto">
              <a:xfrm>
                <a:off x="6572531" y="1037506"/>
                <a:ext cx="1906489" cy="3617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423244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21170-1723-4555-AD14-AF4F3F3FB8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7524328" y="116632"/>
            <a:ext cx="1440160" cy="792089"/>
            <a:chOff x="5940152" y="332655"/>
            <a:chExt cx="1906489" cy="1081378"/>
          </a:xfrm>
        </p:grpSpPr>
        <p:sp>
          <p:nvSpPr>
            <p:cNvPr id="11" name="Rechteck 10"/>
            <p:cNvSpPr/>
            <p:nvPr userDrawn="1"/>
          </p:nvSpPr>
          <p:spPr>
            <a:xfrm>
              <a:off x="5942607" y="339508"/>
              <a:ext cx="1869976" cy="10745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2" name="Gruppieren 11"/>
            <p:cNvGrpSpPr/>
            <p:nvPr userDrawn="1"/>
          </p:nvGrpSpPr>
          <p:grpSpPr>
            <a:xfrm>
              <a:off x="5940152" y="332655"/>
              <a:ext cx="1906489" cy="1066594"/>
              <a:chOff x="6572531" y="332656"/>
              <a:chExt cx="1906489" cy="1066594"/>
            </a:xfrm>
          </p:grpSpPr>
          <p:pic>
            <p:nvPicPr>
              <p:cNvPr id="13" name="Grafik 12" descr="KMG Banner.gif"/>
              <p:cNvPicPr/>
              <p:nvPr userDrawn="1"/>
            </p:nvPicPr>
            <p:blipFill rotWithShape="1">
              <a:blip r:embed="rId2"/>
              <a:srcRect l="64942"/>
              <a:stretch/>
            </p:blipFill>
            <p:spPr bwMode="auto">
              <a:xfrm>
                <a:off x="6588224" y="332656"/>
                <a:ext cx="1869976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Grafik 13" descr="KMG Banner.gif"/>
              <p:cNvPicPr/>
              <p:nvPr userDrawn="1"/>
            </p:nvPicPr>
            <p:blipFill rotWithShape="1">
              <a:blip r:embed="rId2"/>
              <a:srcRect r="35150"/>
              <a:stretch/>
            </p:blipFill>
            <p:spPr bwMode="auto">
              <a:xfrm>
                <a:off x="6572531" y="1037506"/>
                <a:ext cx="1906489" cy="3617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84426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00A0E-DD6A-4A0E-B3D6-A1C2CE9CCE3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6" name="Gruppieren 5"/>
          <p:cNvGrpSpPr/>
          <p:nvPr userDrawn="1"/>
        </p:nvGrpSpPr>
        <p:grpSpPr>
          <a:xfrm>
            <a:off x="7524328" y="116632"/>
            <a:ext cx="1440160" cy="792089"/>
            <a:chOff x="5940152" y="332655"/>
            <a:chExt cx="1906489" cy="1081378"/>
          </a:xfrm>
        </p:grpSpPr>
        <p:sp>
          <p:nvSpPr>
            <p:cNvPr id="7" name="Rechteck 6"/>
            <p:cNvSpPr/>
            <p:nvPr userDrawn="1"/>
          </p:nvSpPr>
          <p:spPr>
            <a:xfrm>
              <a:off x="5942607" y="339508"/>
              <a:ext cx="1869976" cy="10745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8" name="Gruppieren 7"/>
            <p:cNvGrpSpPr/>
            <p:nvPr userDrawn="1"/>
          </p:nvGrpSpPr>
          <p:grpSpPr>
            <a:xfrm>
              <a:off x="5940152" y="332655"/>
              <a:ext cx="1906489" cy="1066594"/>
              <a:chOff x="6572531" y="332656"/>
              <a:chExt cx="1906489" cy="1066594"/>
            </a:xfrm>
          </p:grpSpPr>
          <p:pic>
            <p:nvPicPr>
              <p:cNvPr id="9" name="Grafik 8" descr="KMG Banner.gif"/>
              <p:cNvPicPr/>
              <p:nvPr userDrawn="1"/>
            </p:nvPicPr>
            <p:blipFill rotWithShape="1">
              <a:blip r:embed="rId2"/>
              <a:srcRect l="64942"/>
              <a:stretch/>
            </p:blipFill>
            <p:spPr bwMode="auto">
              <a:xfrm>
                <a:off x="6588224" y="332656"/>
                <a:ext cx="1869976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Grafik 9" descr="KMG Banner.gif"/>
              <p:cNvPicPr/>
              <p:nvPr userDrawn="1"/>
            </p:nvPicPr>
            <p:blipFill rotWithShape="1">
              <a:blip r:embed="rId2"/>
              <a:srcRect r="35150"/>
              <a:stretch/>
            </p:blipFill>
            <p:spPr bwMode="auto">
              <a:xfrm>
                <a:off x="6572531" y="1037506"/>
                <a:ext cx="1906489" cy="3617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23792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535AD-A3FC-423C-B72E-2341DE5D0E9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5" name="Gruppieren 4"/>
          <p:cNvGrpSpPr/>
          <p:nvPr userDrawn="1"/>
        </p:nvGrpSpPr>
        <p:grpSpPr>
          <a:xfrm>
            <a:off x="7524328" y="116632"/>
            <a:ext cx="1440160" cy="792089"/>
            <a:chOff x="5940152" y="332655"/>
            <a:chExt cx="1906489" cy="1081378"/>
          </a:xfrm>
        </p:grpSpPr>
        <p:sp>
          <p:nvSpPr>
            <p:cNvPr id="6" name="Rechteck 5"/>
            <p:cNvSpPr/>
            <p:nvPr userDrawn="1"/>
          </p:nvSpPr>
          <p:spPr>
            <a:xfrm>
              <a:off x="5942607" y="339508"/>
              <a:ext cx="1869976" cy="10745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7" name="Gruppieren 6"/>
            <p:cNvGrpSpPr/>
            <p:nvPr userDrawn="1"/>
          </p:nvGrpSpPr>
          <p:grpSpPr>
            <a:xfrm>
              <a:off x="5940152" y="332655"/>
              <a:ext cx="1906489" cy="1066594"/>
              <a:chOff x="6572531" y="332656"/>
              <a:chExt cx="1906489" cy="1066594"/>
            </a:xfrm>
          </p:grpSpPr>
          <p:pic>
            <p:nvPicPr>
              <p:cNvPr id="8" name="Grafik 7" descr="KMG Banner.gif"/>
              <p:cNvPicPr/>
              <p:nvPr userDrawn="1"/>
            </p:nvPicPr>
            <p:blipFill rotWithShape="1">
              <a:blip r:embed="rId2"/>
              <a:srcRect l="64942"/>
              <a:stretch/>
            </p:blipFill>
            <p:spPr bwMode="auto">
              <a:xfrm>
                <a:off x="6588224" y="332656"/>
                <a:ext cx="1869976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Grafik 8" descr="KMG Banner.gif"/>
              <p:cNvPicPr/>
              <p:nvPr userDrawn="1"/>
            </p:nvPicPr>
            <p:blipFill rotWithShape="1">
              <a:blip r:embed="rId2"/>
              <a:srcRect r="35150"/>
              <a:stretch/>
            </p:blipFill>
            <p:spPr bwMode="auto">
              <a:xfrm>
                <a:off x="6572531" y="1037506"/>
                <a:ext cx="1906489" cy="3617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63540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265D-6D95-481B-9F8B-7853C52625D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8" name="Gruppieren 7"/>
          <p:cNvGrpSpPr/>
          <p:nvPr userDrawn="1"/>
        </p:nvGrpSpPr>
        <p:grpSpPr>
          <a:xfrm>
            <a:off x="7524328" y="116632"/>
            <a:ext cx="1440160" cy="792089"/>
            <a:chOff x="5940152" y="332655"/>
            <a:chExt cx="1906489" cy="1081378"/>
          </a:xfrm>
        </p:grpSpPr>
        <p:sp>
          <p:nvSpPr>
            <p:cNvPr id="9" name="Rechteck 8"/>
            <p:cNvSpPr/>
            <p:nvPr userDrawn="1"/>
          </p:nvSpPr>
          <p:spPr>
            <a:xfrm>
              <a:off x="5942607" y="339508"/>
              <a:ext cx="1869976" cy="10745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0" name="Gruppieren 9"/>
            <p:cNvGrpSpPr/>
            <p:nvPr userDrawn="1"/>
          </p:nvGrpSpPr>
          <p:grpSpPr>
            <a:xfrm>
              <a:off x="5940152" y="332655"/>
              <a:ext cx="1906489" cy="1066594"/>
              <a:chOff x="6572531" y="332656"/>
              <a:chExt cx="1906489" cy="1066594"/>
            </a:xfrm>
          </p:grpSpPr>
          <p:pic>
            <p:nvPicPr>
              <p:cNvPr id="11" name="Grafik 10" descr="KMG Banner.gif"/>
              <p:cNvPicPr/>
              <p:nvPr userDrawn="1"/>
            </p:nvPicPr>
            <p:blipFill rotWithShape="1">
              <a:blip r:embed="rId2"/>
              <a:srcRect l="64942"/>
              <a:stretch/>
            </p:blipFill>
            <p:spPr bwMode="auto">
              <a:xfrm>
                <a:off x="6588224" y="332656"/>
                <a:ext cx="1869976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Grafik 11" descr="KMG Banner.gif"/>
              <p:cNvPicPr/>
              <p:nvPr userDrawn="1"/>
            </p:nvPicPr>
            <p:blipFill rotWithShape="1">
              <a:blip r:embed="rId2"/>
              <a:srcRect r="35150"/>
              <a:stretch/>
            </p:blipFill>
            <p:spPr bwMode="auto">
              <a:xfrm>
                <a:off x="6572531" y="1037506"/>
                <a:ext cx="1906489" cy="3617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147604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4BC42-663A-4558-B442-023EAE6C101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8" name="Gruppieren 7"/>
          <p:cNvGrpSpPr/>
          <p:nvPr userDrawn="1"/>
        </p:nvGrpSpPr>
        <p:grpSpPr>
          <a:xfrm>
            <a:off x="7524328" y="116632"/>
            <a:ext cx="1440160" cy="792089"/>
            <a:chOff x="5940152" y="332655"/>
            <a:chExt cx="1906489" cy="1081378"/>
          </a:xfrm>
        </p:grpSpPr>
        <p:sp>
          <p:nvSpPr>
            <p:cNvPr id="9" name="Rechteck 8"/>
            <p:cNvSpPr/>
            <p:nvPr userDrawn="1"/>
          </p:nvSpPr>
          <p:spPr>
            <a:xfrm>
              <a:off x="5942607" y="339508"/>
              <a:ext cx="1869976" cy="10745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0" name="Gruppieren 9"/>
            <p:cNvGrpSpPr/>
            <p:nvPr userDrawn="1"/>
          </p:nvGrpSpPr>
          <p:grpSpPr>
            <a:xfrm>
              <a:off x="5940152" y="332655"/>
              <a:ext cx="1906489" cy="1066594"/>
              <a:chOff x="6572531" y="332656"/>
              <a:chExt cx="1906489" cy="1066594"/>
            </a:xfrm>
          </p:grpSpPr>
          <p:pic>
            <p:nvPicPr>
              <p:cNvPr id="11" name="Grafik 10" descr="KMG Banner.gif"/>
              <p:cNvPicPr/>
              <p:nvPr userDrawn="1"/>
            </p:nvPicPr>
            <p:blipFill rotWithShape="1">
              <a:blip r:embed="rId2"/>
              <a:srcRect l="64942"/>
              <a:stretch/>
            </p:blipFill>
            <p:spPr bwMode="auto">
              <a:xfrm>
                <a:off x="6588224" y="332656"/>
                <a:ext cx="1869976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Grafik 11" descr="KMG Banner.gif"/>
              <p:cNvPicPr/>
              <p:nvPr userDrawn="1"/>
            </p:nvPicPr>
            <p:blipFill rotWithShape="1">
              <a:blip r:embed="rId2"/>
              <a:srcRect r="35150"/>
              <a:stretch/>
            </p:blipFill>
            <p:spPr bwMode="auto">
              <a:xfrm>
                <a:off x="6572531" y="1037506"/>
                <a:ext cx="1906489" cy="3617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189840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F1AD6A3-B0CB-4935-946C-E02E2301888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9" Type="http://schemas.openxmlformats.org/officeDocument/2006/relationships/chart" Target="../charts/char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2656"/>
            <a:ext cx="7772400" cy="1728192"/>
          </a:xfrm>
        </p:spPr>
        <p:txBody>
          <a:bodyPr/>
          <a:lstStyle/>
          <a:p>
            <a:pPr eaLnBrk="1" hangingPunct="1"/>
            <a:r>
              <a:rPr lang="de-DE" altLang="de-DE" sz="4000" dirty="0" smtClean="0">
                <a:latin typeface="Calibri" pitchFamily="34" charset="0"/>
              </a:rPr>
              <a:t/>
            </a:r>
            <a:br>
              <a:rPr lang="de-DE" altLang="de-DE" sz="4000" dirty="0" smtClean="0">
                <a:latin typeface="Calibri" pitchFamily="34" charset="0"/>
              </a:rPr>
            </a:br>
            <a:r>
              <a:rPr lang="de-DE" altLang="de-DE" sz="3000" b="1" dirty="0" smtClean="0">
                <a:latin typeface="+mn-lt"/>
              </a:rPr>
              <a:t>Die gymnasiale Oberstufe</a:t>
            </a:r>
            <a:br>
              <a:rPr lang="de-DE" altLang="de-DE" sz="3000" b="1" dirty="0" smtClean="0">
                <a:latin typeface="+mn-lt"/>
              </a:rPr>
            </a:br>
            <a:r>
              <a:rPr lang="de-DE" altLang="de-DE" sz="3000" b="1" dirty="0" smtClean="0">
                <a:latin typeface="+mn-lt"/>
              </a:rPr>
              <a:t>am allgemein bildenden Gymnasium</a:t>
            </a:r>
            <a:br>
              <a:rPr lang="de-DE" altLang="de-DE" sz="3000" b="1" dirty="0" smtClean="0">
                <a:latin typeface="+mn-lt"/>
              </a:rPr>
            </a:br>
            <a:r>
              <a:rPr lang="de-DE" altLang="de-DE" sz="3000" b="1" dirty="0" smtClean="0">
                <a:latin typeface="+mn-lt"/>
              </a:rPr>
              <a:t>in Baden-Württemberg – Abitur 2024</a:t>
            </a:r>
            <a:r>
              <a:rPr lang="de-DE" altLang="de-DE" dirty="0" smtClean="0">
                <a:latin typeface="Calibri" pitchFamily="34" charset="0"/>
              </a:rPr>
              <a:t/>
            </a:r>
            <a:br>
              <a:rPr lang="de-DE" altLang="de-DE" dirty="0" smtClean="0">
                <a:latin typeface="Calibri" pitchFamily="34" charset="0"/>
              </a:rPr>
            </a:br>
            <a:r>
              <a:rPr lang="de-DE" altLang="de-DE" sz="4000" dirty="0" smtClean="0">
                <a:latin typeface="Calibri" pitchFamily="34" charset="0"/>
              </a:rPr>
              <a:t> 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99592" y="2060848"/>
            <a:ext cx="734481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Allgemeines</a:t>
            </a:r>
          </a:p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Fächer und Kurse</a:t>
            </a:r>
          </a:p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Leistungsmessung </a:t>
            </a:r>
            <a:r>
              <a:rPr lang="de-DE" sz="2200" dirty="0">
                <a:latin typeface="+mn-lt"/>
              </a:rPr>
              <a:t>und </a:t>
            </a:r>
            <a:r>
              <a:rPr lang="de-DE" sz="2200" dirty="0" smtClean="0">
                <a:latin typeface="+mn-lt"/>
              </a:rPr>
              <a:t>Notengebung</a:t>
            </a:r>
          </a:p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Belegungs- und Anrechnungspflicht</a:t>
            </a:r>
          </a:p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Kurswahl</a:t>
            </a:r>
          </a:p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Abiturprüfung</a:t>
            </a:r>
            <a:endParaRPr lang="de-DE" sz="2200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Gesamtqualifikation</a:t>
            </a:r>
          </a:p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Zeitlicher Überblick</a:t>
            </a:r>
          </a:p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Besonderheiten</a:t>
            </a:r>
          </a:p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Wiederholung</a:t>
            </a:r>
          </a:p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Fachhochschulreife</a:t>
            </a:r>
            <a:endParaRPr lang="de-DE" sz="2200" dirty="0">
              <a:latin typeface="+mn-lt"/>
            </a:endParaRPr>
          </a:p>
        </p:txBody>
      </p:sp>
      <p:pic>
        <p:nvPicPr>
          <p:cNvPr id="6" name="Picture 16" descr="C:\Users\Herbert\Downloads\kmg_neusenkrech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306469"/>
            <a:ext cx="1301750" cy="39671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064896" cy="1512168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400" b="1" dirty="0" smtClean="0"/>
              <a:t>Leistungsfächer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dirty="0" smtClean="0"/>
              <a:t>In den 4 HJ der Kursstufe müssen im Umfang von je</a:t>
            </a:r>
            <a:br>
              <a:rPr lang="de-DE" altLang="de-DE" sz="2200" dirty="0" smtClean="0"/>
            </a:br>
            <a:r>
              <a:rPr lang="de-DE" altLang="de-DE" sz="2200" dirty="0" smtClean="0"/>
              <a:t>5 Wochenstunden 3 Leistungsfächer belegt werden: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400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400" dirty="0"/>
          </a:p>
        </p:txBody>
      </p:sp>
      <p:sp>
        <p:nvSpPr>
          <p:cNvPr id="7" name="Rechteck 6"/>
          <p:cNvSpPr/>
          <p:nvPr/>
        </p:nvSpPr>
        <p:spPr bwMode="auto">
          <a:xfrm>
            <a:off x="395536" y="2492896"/>
            <a:ext cx="8100000" cy="2132370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 Fächer </a:t>
            </a:r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aus:</a:t>
            </a:r>
          </a:p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</a:p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Mathematik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Fremdsprache (spätestens ab Klasse 8 beginnend)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Naturwissenschaft (Bio,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395536" y="4695367"/>
            <a:ext cx="8100000" cy="821865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de-DE" sz="2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Fach</a:t>
            </a:r>
            <a:r>
              <a:rPr kumimoji="0" lang="de-DE" sz="22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frei wählbar aus dem Pflichtbereich</a:t>
            </a:r>
            <a:br>
              <a:rPr kumimoji="0" lang="de-DE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de-DE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de-DE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(unter der Voraussetzung, dass alle 3 Aufgabenfelder in der Abiturprüfung abgedeckt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Mathematik sowie Deutsch schriftliche oder mündliche Prüfungsfächer sind)</a:t>
            </a: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sp>
        <p:nvSpPr>
          <p:cNvPr id="10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424936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Belegungs- und Anrechnungspflicht</a:t>
            </a:r>
          </a:p>
        </p:txBody>
      </p:sp>
    </p:spTree>
    <p:extLst>
      <p:ext uri="{BB962C8B-B14F-4D97-AF65-F5344CB8AC3E}">
        <p14:creationId xmlns:p14="http://schemas.microsoft.com/office/powerpoint/2010/main" val="96288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064896" cy="2016224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400" b="1" dirty="0" smtClean="0"/>
              <a:t>Basisfächer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dirty="0" smtClean="0"/>
              <a:t>Neben den 12 fünfstündigen Kursen der Leistungsfächer sind mindestens 30 Kurse in weiteren Fächern zu belegen, darunter – falls nicht bereits als Leistungsfach belegt – durchgängig über 4 HJ folgende Fächer:</a:t>
            </a:r>
            <a:endParaRPr lang="de-DE" altLang="de-DE" sz="2200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467544" y="3284984"/>
            <a:ext cx="8100000" cy="2508379"/>
          </a:xfrm>
          <a:prstGeom prst="rect">
            <a:avLst/>
          </a:prstGeom>
          <a:solidFill>
            <a:srgbClr val="FFFFCC"/>
          </a:solidFill>
        </p:spPr>
        <p:txBody>
          <a:bodyPr wrap="square" numCol="2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Mathematik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 Fremdsprache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 Naturwissenschaft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 weitere Fs oder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Nw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Geschichte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Geographie und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Gk</a:t>
            </a: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Religionslehre oder Ethik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BK oder Musik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sp>
        <p:nvSpPr>
          <p:cNvPr id="12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100000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Belegungs- und Anrechnungspflicht</a:t>
            </a:r>
          </a:p>
        </p:txBody>
      </p:sp>
    </p:spTree>
    <p:extLst>
      <p:ext uri="{BB962C8B-B14F-4D97-AF65-F5344CB8AC3E}">
        <p14:creationId xmlns:p14="http://schemas.microsoft.com/office/powerpoint/2010/main" val="18078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72214" cy="4968552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400" b="1" dirty="0" smtClean="0"/>
              <a:t>Belegungspflicht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dirty="0" smtClean="0"/>
              <a:t>Zahl der zu belegenden Kurse ist vorgeschrieben: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12 fünfstündige Kurse (Leistungsfächer)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mindestens 30 weitere Kurse in den übrigen Fächern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und</a:t>
            </a:r>
            <a:r>
              <a:rPr lang="de-DE" altLang="de-DE" sz="2200" dirty="0"/>
              <a:t> </a:t>
            </a:r>
            <a:r>
              <a:rPr lang="de-DE" altLang="de-DE" sz="1800" dirty="0" smtClean="0"/>
              <a:t>(unabhängig vom Profil der Mittelstufe)</a:t>
            </a:r>
            <a:r>
              <a:rPr lang="de-DE" altLang="de-DE" sz="2200" dirty="0" smtClean="0"/>
              <a:t>: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dirty="0" smtClean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b="1" dirty="0" smtClean="0"/>
              <a:t>Anders formuliert: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dirty="0" smtClean="0"/>
              <a:t>Mindestens 42 Kurse sind belegungspflichtig!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sp>
        <p:nvSpPr>
          <p:cNvPr id="6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352928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Belegungs- und Anrechnungspflicht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1403648" y="3717032"/>
            <a:ext cx="5544616" cy="1152128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 Fremdsprachen + 1 Naturwissenschaft         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i="1" dirty="0" smtClean="0">
                <a:latin typeface="Arial" panose="020B0604020202020204" pitchFamily="34" charset="0"/>
                <a:cs typeface="Arial" panose="020B0604020202020204" pitchFamily="34" charset="0"/>
              </a:rPr>
              <a:t>oder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1 Fremdsprache + 2 Naturwissenschaften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331640" y="3645024"/>
            <a:ext cx="4824536" cy="129614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067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72214" cy="4968552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400" b="1" dirty="0" smtClean="0"/>
              <a:t>Anrechnungspflicht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dirty="0" smtClean="0"/>
              <a:t>Zahl der anzurechnenden Kurse ist vorgeschrieben: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12  Kurse in den Leistungsfächern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28 Kurse in den übrigen Fächern</a:t>
            </a:r>
            <a:br>
              <a:rPr lang="de-DE" altLang="de-DE" sz="2200" dirty="0" smtClean="0"/>
            </a:br>
            <a:r>
              <a:rPr lang="de-DE" altLang="de-DE" sz="2200" dirty="0" smtClean="0"/>
              <a:t>(inklusive der mündlichen Prüfungsfächer)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200" dirty="0" smtClean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b="1" dirty="0" smtClean="0"/>
              <a:t>Anders formuliert: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dirty="0" smtClean="0"/>
              <a:t>Genau 40 Kurse sind anrechnungspflichtig!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sp>
        <p:nvSpPr>
          <p:cNvPr id="6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352928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Belegungs- und Anrechnungspflicht</a:t>
            </a:r>
          </a:p>
        </p:txBody>
      </p:sp>
    </p:spTree>
    <p:extLst>
      <p:ext uri="{BB962C8B-B14F-4D97-AF65-F5344CB8AC3E}">
        <p14:creationId xmlns:p14="http://schemas.microsoft.com/office/powerpoint/2010/main" val="71645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sp>
        <p:nvSpPr>
          <p:cNvPr id="6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352928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Belegungs- und Anrechnungspflicht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39552" y="1052736"/>
            <a:ext cx="399884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Belegungspflicht</a:t>
            </a:r>
            <a:endParaRPr lang="de-DE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539552" y="1484784"/>
            <a:ext cx="4005772" cy="47397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als Basisfach (wenn nicht LF):</a:t>
            </a:r>
            <a:r>
              <a:rPr lang="de-DE" sz="1600" dirty="0" smtClean="0"/>
              <a:t/>
            </a:r>
            <a:br>
              <a:rPr lang="de-DE" sz="1600" dirty="0" smtClean="0"/>
            </a:br>
            <a:endParaRPr lang="de-DE" sz="1600" dirty="0" smtClean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Deutsch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Mathematik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Fs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err="1" smtClean="0"/>
              <a:t>Nw</a:t>
            </a:r>
            <a:r>
              <a:rPr lang="de-DE" sz="1600" dirty="0" smtClean="0"/>
              <a:t>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eine weitere Fs/</a:t>
            </a:r>
            <a:r>
              <a:rPr lang="de-DE" sz="1600" dirty="0" err="1" smtClean="0"/>
              <a:t>Nw</a:t>
            </a:r>
            <a:r>
              <a:rPr lang="de-DE" sz="1600" dirty="0" smtClean="0"/>
              <a:t>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BK/</a:t>
            </a:r>
            <a:r>
              <a:rPr lang="de-DE" sz="1600" dirty="0" err="1" smtClean="0"/>
              <a:t>Mu</a:t>
            </a:r>
            <a:r>
              <a:rPr lang="de-DE" sz="1600" dirty="0" smtClean="0"/>
              <a:t>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Geschichte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err="1" smtClean="0"/>
              <a:t>Geo</a:t>
            </a:r>
            <a:r>
              <a:rPr lang="de-DE" sz="1600" dirty="0" smtClean="0"/>
              <a:t>/</a:t>
            </a:r>
            <a:r>
              <a:rPr lang="de-DE" sz="1600" dirty="0" err="1" smtClean="0"/>
              <a:t>Gk</a:t>
            </a:r>
            <a:r>
              <a:rPr lang="de-DE" sz="1600" dirty="0" smtClean="0"/>
              <a:t> (2+2) (Ausnahme bei LF </a:t>
            </a:r>
            <a:r>
              <a:rPr lang="de-DE" sz="1600" dirty="0" err="1" smtClean="0"/>
              <a:t>Wi</a:t>
            </a:r>
            <a:r>
              <a:rPr lang="de-DE" sz="1600" dirty="0" smtClean="0"/>
              <a:t>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Religion/Ethik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Sport (4)</a:t>
            </a:r>
          </a:p>
          <a:p>
            <a:pPr>
              <a:spcAft>
                <a:spcPts val="300"/>
              </a:spcAft>
            </a:pPr>
            <a:endParaRPr lang="de-DE" sz="1600" dirty="0" smtClean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600" b="1" dirty="0" smtClean="0">
                <a:sym typeface="Wingdings" panose="05000000000000000000" pitchFamily="2" charset="2"/>
              </a:rPr>
              <a:t>12 Kurse in LF (3 LF in 4 HJ)</a:t>
            </a:r>
            <a:br>
              <a:rPr lang="de-DE" sz="1600" b="1" dirty="0" smtClean="0">
                <a:sym typeface="Wingdings" panose="05000000000000000000" pitchFamily="2" charset="2"/>
              </a:rPr>
            </a:br>
            <a:r>
              <a:rPr lang="de-DE" sz="1600" b="1" dirty="0" smtClean="0">
                <a:sym typeface="Wingdings" panose="05000000000000000000" pitchFamily="2" charset="2"/>
              </a:rPr>
              <a:t>+ mindestens 30 weitere Kurse in Basisfächern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mindestens 42 </a:t>
            </a:r>
            <a:r>
              <a:rPr lang="de-DE" sz="1600" b="1" dirty="0" smtClean="0">
                <a:sym typeface="Wingdings" panose="05000000000000000000" pitchFamily="2" charset="2"/>
              </a:rPr>
              <a:t>Kurse insgesamt</a:t>
            </a:r>
            <a:endParaRPr lang="de-DE" sz="16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4572000" y="1052736"/>
            <a:ext cx="399884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Anrechnungspflicht</a:t>
            </a:r>
            <a:endParaRPr lang="de-DE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4572000" y="1484784"/>
            <a:ext cx="4005772" cy="474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 smtClean="0"/>
              <a:t>je 4 Kurse in den 3 LF (davon die Kurse in 2 LF doppelt gewichtet)</a:t>
            </a:r>
          </a:p>
          <a:p>
            <a:endParaRPr lang="de-DE" sz="1600" dirty="0" smtClean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Deutsch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Mathematik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Fs (4) 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err="1" smtClean="0"/>
              <a:t>Nw</a:t>
            </a:r>
            <a:r>
              <a:rPr lang="de-DE" sz="1600" dirty="0" smtClean="0"/>
              <a:t>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eine weitere Fs/</a:t>
            </a:r>
            <a:r>
              <a:rPr lang="de-DE" sz="1600" dirty="0" err="1" smtClean="0"/>
              <a:t>Nw</a:t>
            </a:r>
            <a:r>
              <a:rPr lang="de-DE" sz="1600" dirty="0" smtClean="0"/>
              <a:t>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BK/</a:t>
            </a:r>
            <a:r>
              <a:rPr lang="de-DE" sz="1600" dirty="0" err="1" smtClean="0"/>
              <a:t>Mu</a:t>
            </a:r>
            <a:r>
              <a:rPr lang="de-DE" sz="1600" dirty="0" smtClean="0"/>
              <a:t> (2)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Geschichte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err="1" smtClean="0"/>
              <a:t>Geo</a:t>
            </a:r>
            <a:r>
              <a:rPr lang="de-DE" sz="1600" dirty="0" smtClean="0"/>
              <a:t>/</a:t>
            </a:r>
            <a:r>
              <a:rPr lang="de-DE" sz="1600" dirty="0" err="1" smtClean="0"/>
              <a:t>Gk</a:t>
            </a:r>
            <a:r>
              <a:rPr lang="de-DE" sz="1600" dirty="0" smtClean="0"/>
              <a:t> (2+2) (Ausnahme bei LF </a:t>
            </a:r>
            <a:r>
              <a:rPr lang="de-DE" sz="1600" dirty="0" err="1" smtClean="0"/>
              <a:t>Wi</a:t>
            </a:r>
            <a:r>
              <a:rPr lang="de-DE" sz="1600" dirty="0" smtClean="0"/>
              <a:t>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Kurse der mündlichen Prüfungsfächer</a:t>
            </a:r>
          </a:p>
          <a:p>
            <a:pPr>
              <a:spcAft>
                <a:spcPts val="300"/>
              </a:spcAft>
            </a:pPr>
            <a:endParaRPr lang="de-DE" sz="1600" dirty="0" smtClean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600" b="1" dirty="0" smtClean="0">
                <a:sym typeface="Wingdings" panose="05000000000000000000" pitchFamily="2" charset="2"/>
              </a:rPr>
              <a:t>12 Kurse in LF</a:t>
            </a:r>
            <a:br>
              <a:rPr lang="de-DE" sz="1600" b="1" dirty="0" smtClean="0">
                <a:sym typeface="Wingdings" panose="05000000000000000000" pitchFamily="2" charset="2"/>
              </a:rPr>
            </a:br>
            <a:r>
              <a:rPr lang="de-DE" sz="1600" b="1" dirty="0" smtClean="0">
                <a:sym typeface="Wingdings" panose="05000000000000000000" pitchFamily="2" charset="2"/>
              </a:rPr>
              <a:t>+ 28 weitere Kurse in Basisfächern</a:t>
            </a:r>
            <a:br>
              <a:rPr lang="de-DE" sz="1600" b="1" dirty="0" smtClean="0">
                <a:sym typeface="Wingdings" panose="05000000000000000000" pitchFamily="2" charset="2"/>
              </a:rPr>
            </a:br>
            <a:endParaRPr lang="de-DE" sz="1600" b="1" dirty="0" smtClean="0">
              <a:sym typeface="Wingdings" panose="05000000000000000000" pitchFamily="2" charset="2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genau 40 </a:t>
            </a:r>
            <a:r>
              <a:rPr lang="de-DE" sz="1600" b="1" dirty="0" smtClean="0">
                <a:sym typeface="Wingdings" panose="05000000000000000000" pitchFamily="2" charset="2"/>
              </a:rPr>
              <a:t>Kurse insgesamt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308073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15</a:t>
            </a:fld>
            <a:endParaRPr lang="de-DE" alt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114777"/>
              </p:ext>
            </p:extLst>
          </p:nvPr>
        </p:nvGraphicFramePr>
        <p:xfrm>
          <a:off x="1421650" y="1052736"/>
          <a:ext cx="2581992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2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415">
                <a:tc>
                  <a:txBody>
                    <a:bodyPr/>
                    <a:lstStyle/>
                    <a:p>
                      <a:endParaRPr lang="de-DE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Schüler 1</a:t>
                      </a:r>
                      <a:endParaRPr lang="de-DE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Leistungsfächer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Latein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Basisfächer</a:t>
                      </a:r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3-stündig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 2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Spanisch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Basisfächer</a:t>
                      </a:r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2-stündig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</a:t>
                      </a:r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Wahlbereich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Astronomie</a:t>
                      </a:r>
                      <a:endParaRPr lang="de-DE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Besondere Lernleistung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52425" indent="0" algn="l">
                        <a:tabLst/>
                      </a:pP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Chor</a:t>
                      </a:r>
                      <a:endParaRPr lang="de-DE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Gesamtstunden/ Halbjahr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34+34+32+32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Belegte</a:t>
                      </a:r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de-DE" sz="1200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840244"/>
              </p:ext>
            </p:extLst>
          </p:nvPr>
        </p:nvGraphicFramePr>
        <p:xfrm>
          <a:off x="3986935" y="1052736"/>
          <a:ext cx="1209565" cy="5222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Schüler</a:t>
                      </a:r>
                      <a:r>
                        <a:rPr lang="de-DE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lang="de-DE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Französisch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515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  <a:endParaRPr lang="de-DE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916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  <a:b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</a:t>
                      </a:r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Musik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LTh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Seminarkurs (AF</a:t>
                      </a:r>
                      <a:r>
                        <a:rPr lang="de-DE" sz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</a:t>
                      </a:r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575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36+36+33+33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570533"/>
              </p:ext>
            </p:extLst>
          </p:nvPr>
        </p:nvGraphicFramePr>
        <p:xfrm>
          <a:off x="5202070" y="1052736"/>
          <a:ext cx="1209565" cy="5222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Schüler 3</a:t>
                      </a:r>
                      <a:endParaRPr lang="de-DE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Wirtschaft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  <a:b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  <a:endParaRPr lang="de-DE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Physik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Geschichte</a:t>
                      </a:r>
                      <a:b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Gk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Religion</a:t>
                      </a:r>
                    </a:p>
                    <a:p>
                      <a:pPr algn="ctr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BK</a:t>
                      </a:r>
                    </a:p>
                    <a:p>
                      <a:pPr algn="ctr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189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34+32+34+32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516446"/>
              </p:ext>
            </p:extLst>
          </p:nvPr>
        </p:nvGraphicFramePr>
        <p:xfrm>
          <a:off x="6417205" y="1052736"/>
          <a:ext cx="1209565" cy="5215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Schüler 4</a:t>
                      </a:r>
                      <a:endParaRPr lang="de-DE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515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15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8954"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pPr algn="ctr"/>
                      <a:r>
                        <a:rPr lang="de-DE" sz="1200" kern="120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12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1200" kern="120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Gk</a:t>
                      </a:r>
                      <a:endParaRPr lang="de-DE" sz="1200" kern="12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Ethik</a:t>
                      </a:r>
                    </a:p>
                    <a:p>
                      <a:pPr algn="ctr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Musik</a:t>
                      </a:r>
                    </a:p>
                    <a:p>
                      <a:pPr algn="ctr"/>
                      <a:endParaRPr lang="de-DE" sz="12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Psychologie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432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34+34+32+32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80920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err="1" smtClean="0">
                <a:solidFill>
                  <a:schemeClr val="tx1"/>
                </a:solidFill>
              </a:rPr>
              <a:t>Kurswahl</a:t>
            </a:r>
            <a:endParaRPr lang="de-DE" altLang="de-DE" sz="2800" b="1" kern="0" dirty="0" smtClean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059832" y="6309320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de-DE" sz="1400" dirty="0" smtClean="0">
                <a:solidFill>
                  <a:srgbClr val="FF0000"/>
                </a:solidFill>
              </a:rPr>
              <a:t>rote Fächer sind mündliche Prüfungsfächer</a:t>
            </a:r>
            <a:endParaRPr lang="de-DE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90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16</a:t>
            </a:fld>
            <a:endParaRPr lang="de-DE" altLang="de-DE" dirty="0"/>
          </a:p>
        </p:txBody>
      </p:sp>
      <p:sp>
        <p:nvSpPr>
          <p:cNvPr id="12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80920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err="1" smtClean="0">
                <a:solidFill>
                  <a:schemeClr val="tx1"/>
                </a:solidFill>
              </a:rPr>
              <a:t>Kurswahl</a:t>
            </a:r>
            <a:endParaRPr lang="de-DE" altLang="de-DE" sz="2800" b="1" kern="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320512"/>
              </p:ext>
            </p:extLst>
          </p:nvPr>
        </p:nvGraphicFramePr>
        <p:xfrm>
          <a:off x="1421650" y="1052736"/>
          <a:ext cx="2581992" cy="5489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2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908">
                <a:tc>
                  <a:txBody>
                    <a:bodyPr/>
                    <a:lstStyle/>
                    <a:p>
                      <a:endParaRPr lang="de-DE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Nein</a:t>
                      </a:r>
                      <a:endParaRPr lang="de-DE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848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Leistungsfächer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749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Basisfächer</a:t>
                      </a:r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3-stündig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  <a:endParaRPr lang="de-DE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64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649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 2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649">
                <a:tc>
                  <a:txBody>
                    <a:bodyPr/>
                    <a:lstStyle/>
                    <a:p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649">
                <a:tc>
                  <a:txBody>
                    <a:bodyPr/>
                    <a:lstStyle/>
                    <a:p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1047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Basisfächer</a:t>
                      </a:r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2-stündig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0480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Wahlbereich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749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Besondere Lernleistung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4822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Anzurechnende</a:t>
                      </a:r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Kurse</a:t>
                      </a:r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b="0" dirty="0" err="1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15043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Begründung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b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826512"/>
              </p:ext>
            </p:extLst>
          </p:nvPr>
        </p:nvGraphicFramePr>
        <p:xfrm>
          <a:off x="3986935" y="1052737"/>
          <a:ext cx="1209565" cy="551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3219"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Nein</a:t>
                      </a:r>
                      <a:endParaRPr lang="de-DE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539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463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93909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  <a:b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</a:t>
                      </a:r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Musik</a:t>
                      </a:r>
                    </a:p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VK</a:t>
                      </a:r>
                      <a:r>
                        <a:rPr lang="de-DE" sz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Mathematik</a:t>
                      </a:r>
                      <a:endParaRPr lang="de-DE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8089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endParaRPr lang="de-DE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46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12+30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204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330668"/>
              </p:ext>
            </p:extLst>
          </p:nvPr>
        </p:nvGraphicFramePr>
        <p:xfrm>
          <a:off x="5157065" y="1052736"/>
          <a:ext cx="1209565" cy="5522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0654"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</a:t>
                      </a:r>
                      <a:endParaRPr lang="de-DE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539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463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93909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</a:t>
                      </a:r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Musik</a:t>
                      </a:r>
                    </a:p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VK</a:t>
                      </a:r>
                      <a:r>
                        <a:rPr lang="de-DE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Mathematik</a:t>
                      </a:r>
                      <a:endParaRPr lang="de-DE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528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endParaRPr lang="de-DE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71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12+28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259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cxnSp>
        <p:nvCxnSpPr>
          <p:cNvPr id="16" name="Gerade Verbindung 15"/>
          <p:cNvCxnSpPr/>
          <p:nvPr/>
        </p:nvCxnSpPr>
        <p:spPr bwMode="auto">
          <a:xfrm>
            <a:off x="2816805" y="1064526"/>
            <a:ext cx="1125125" cy="4164674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 bwMode="auto">
          <a:xfrm flipH="1">
            <a:off x="2816805" y="1064526"/>
            <a:ext cx="1125126" cy="4164674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 bwMode="auto">
          <a:xfrm>
            <a:off x="3941930" y="1064526"/>
            <a:ext cx="1130813" cy="4164674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 bwMode="auto">
          <a:xfrm flipH="1">
            <a:off x="4031941" y="1064526"/>
            <a:ext cx="1125124" cy="4164674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2987824" y="5949280"/>
            <a:ext cx="1125126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 II fehlt!</a:t>
            </a:r>
            <a:endParaRPr lang="de-DE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086369" y="5949280"/>
            <a:ext cx="1040804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anzurech-nende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Kurse!</a:t>
            </a:r>
            <a:endParaRPr lang="de-DE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5244802" y="5949280"/>
            <a:ext cx="1040804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40 </a:t>
            </a:r>
            <a:r>
              <a:rPr lang="de-D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anzurech-nende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Kurse!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4972232" y="3789040"/>
            <a:ext cx="391856" cy="892671"/>
            <a:chOff x="4972232" y="3789040"/>
            <a:chExt cx="454662" cy="892671"/>
          </a:xfrm>
        </p:grpSpPr>
        <p:cxnSp>
          <p:nvCxnSpPr>
            <p:cNvPr id="20" name="Gerade Verbindung mit Pfeil 19"/>
            <p:cNvCxnSpPr/>
            <p:nvPr/>
          </p:nvCxnSpPr>
          <p:spPr bwMode="auto">
            <a:xfrm>
              <a:off x="4985657" y="4681711"/>
              <a:ext cx="441237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Gerade Verbindung mit Pfeil 23"/>
            <p:cNvCxnSpPr/>
            <p:nvPr/>
          </p:nvCxnSpPr>
          <p:spPr bwMode="auto">
            <a:xfrm>
              <a:off x="4972232" y="3789040"/>
              <a:ext cx="441237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364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17</a:t>
            </a:fld>
            <a:endParaRPr lang="de-DE" altLang="de-DE" dirty="0"/>
          </a:p>
        </p:txBody>
      </p:sp>
      <p:sp>
        <p:nvSpPr>
          <p:cNvPr id="12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80920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err="1" smtClean="0">
                <a:solidFill>
                  <a:schemeClr val="tx1"/>
                </a:solidFill>
              </a:rPr>
              <a:t>Kurswahl</a:t>
            </a:r>
            <a:endParaRPr lang="de-DE" altLang="de-DE" sz="2800" b="1" kern="0" dirty="0" smtClean="0">
              <a:solidFill>
                <a:schemeClr val="tx1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524744"/>
            <a:ext cx="8482431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3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72214" cy="4824536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besteht aus 5 Prüfungsfächern:</a:t>
            </a:r>
            <a:br>
              <a:rPr lang="de-DE" sz="2200" dirty="0" smtClean="0"/>
            </a:br>
            <a:r>
              <a:rPr lang="de-DE" sz="2200" dirty="0" smtClean="0"/>
              <a:t>3 schriftliche und 2 mündliche</a:t>
            </a:r>
            <a:br>
              <a:rPr lang="de-DE" sz="2200" dirty="0" smtClean="0"/>
            </a:br>
            <a:r>
              <a:rPr lang="de-DE" sz="2200" dirty="0" smtClean="0"/>
              <a:t>(oder ggf. 1 mündliches + Seminarkurs)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200" dirty="0" smtClean="0"/>
              <a:t>Durch die Wahl der 5 Prüfungsfächer müssen alle 3 Aufgabenfelder abgedeckt werden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200" dirty="0" smtClean="0"/>
              <a:t>Deutsch und Mathematik müssen schriftliche oder mündliche Prüfungsfächer sein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200" dirty="0" smtClean="0"/>
              <a:t>Es dürfen nicht mehr als 40 Kurse anrechnungspflichtig werden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200" dirty="0" smtClean="0"/>
              <a:t>In den Prüfungsfächern müssen die Kurse aller 4 HJ besucht werden (Ausnahme: </a:t>
            </a:r>
            <a:r>
              <a:rPr lang="de-DE" sz="2200" dirty="0" err="1" smtClean="0"/>
              <a:t>Geo</a:t>
            </a:r>
            <a:r>
              <a:rPr lang="de-DE" sz="2200" dirty="0" smtClean="0"/>
              <a:t> und </a:t>
            </a:r>
            <a:r>
              <a:rPr lang="de-DE" sz="2200" dirty="0" err="1" smtClean="0"/>
              <a:t>Gk</a:t>
            </a:r>
            <a:r>
              <a:rPr lang="de-DE" sz="2200" dirty="0" smtClean="0"/>
              <a:t>)</a:t>
            </a:r>
            <a:endParaRPr lang="de-DE" sz="2200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400" b="1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640"/>
            <a:ext cx="8208912" cy="75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Abiturprüfung</a:t>
            </a:r>
            <a:endParaRPr lang="de-DE" altLang="de-DE" sz="2800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1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27584" y="6237312"/>
            <a:ext cx="718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größte Wahlfreiheit besteht, wenn D und M Leistungsfächer sind! </a:t>
            </a:r>
            <a:endParaRPr lang="de-DE" dirty="0"/>
          </a:p>
        </p:txBody>
      </p:sp>
      <p:sp>
        <p:nvSpPr>
          <p:cNvPr id="137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Abiturprüfung</a:t>
            </a:r>
            <a:endParaRPr lang="de-DE" altLang="de-DE" sz="2800" b="1" kern="0" dirty="0">
              <a:solidFill>
                <a:schemeClr val="tx1"/>
              </a:solidFill>
            </a:endParaRPr>
          </a:p>
        </p:txBody>
      </p:sp>
      <p:sp>
        <p:nvSpPr>
          <p:cNvPr id="138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149" name="Foliennummernplatzhalter 1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066" y="1140677"/>
            <a:ext cx="6734522" cy="504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04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272214" cy="3960440"/>
          </a:xfrm>
        </p:spPr>
        <p:txBody>
          <a:bodyPr/>
          <a:lstStyle/>
          <a:p>
            <a:pPr eaLnBrk="1" hangingPunct="1">
              <a:spcBef>
                <a:spcPts val="300"/>
              </a:spcBef>
              <a:spcAft>
                <a:spcPts val="0"/>
              </a:spcAft>
            </a:pPr>
            <a:r>
              <a:rPr lang="de-DE" altLang="de-DE" sz="2200" dirty="0" smtClean="0"/>
              <a:t>Gliederung der Oberstufe in</a:t>
            </a:r>
          </a:p>
          <a:p>
            <a:pPr lvl="1" eaLnBrk="1" hangingPunct="1">
              <a:spcBef>
                <a:spcPts val="300"/>
              </a:spcBef>
              <a:spcAft>
                <a:spcPts val="0"/>
              </a:spcAft>
            </a:pPr>
            <a:r>
              <a:rPr lang="de-DE" altLang="de-DE" sz="2200" dirty="0"/>
              <a:t>e</a:t>
            </a:r>
            <a:r>
              <a:rPr lang="de-DE" altLang="de-DE" sz="2200" dirty="0" smtClean="0"/>
              <a:t>ine Einführungsphase (Kl. 10)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/>
              <a:t>e</a:t>
            </a:r>
            <a:r>
              <a:rPr lang="de-DE" altLang="de-DE" sz="2200" dirty="0" smtClean="0"/>
              <a:t>ine Qualifikationsphase/Kursstufe (Kl. 11 + 12)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4 Halbjahre der Kursstufe bilden eine pädagogische Einheit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Information und Beratung durch </a:t>
            </a:r>
            <a:r>
              <a:rPr lang="de-DE" altLang="de-DE" sz="2200" dirty="0" err="1" smtClean="0"/>
              <a:t>OberstufenberaterIn</a:t>
            </a:r>
            <a:r>
              <a:rPr lang="de-DE" altLang="de-DE" sz="2200" dirty="0" smtClean="0"/>
              <a:t> und in der Kursstufe durch </a:t>
            </a:r>
            <a:r>
              <a:rPr lang="de-DE" altLang="de-DE" sz="2200" dirty="0" err="1" smtClean="0"/>
              <a:t>TutorIn</a:t>
            </a:r>
            <a:r>
              <a:rPr lang="de-DE" altLang="de-DE" sz="2200" dirty="0" smtClean="0"/>
              <a:t> (= frühere </a:t>
            </a:r>
            <a:r>
              <a:rPr lang="de-DE" altLang="de-DE" sz="2200" dirty="0" err="1" smtClean="0"/>
              <a:t>KlassenlehrerIn</a:t>
            </a:r>
            <a:r>
              <a:rPr lang="de-DE" altLang="de-DE" sz="2200" dirty="0" smtClean="0"/>
              <a:t>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Je nach Kurswahl unterschiedliche Stundenpläne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Verantwortlich </a:t>
            </a:r>
            <a:r>
              <a:rPr lang="de-DE" sz="2200" dirty="0"/>
              <a:t>für Einrichtung der Kurse ist die </a:t>
            </a:r>
            <a:r>
              <a:rPr lang="de-DE" sz="2200" dirty="0" smtClean="0"/>
              <a:t>Schulleitung!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Gewählt </a:t>
            </a:r>
            <a:r>
              <a:rPr lang="de-DE" sz="2200" dirty="0"/>
              <a:t>wird das Fach, nicht der </a:t>
            </a:r>
            <a:r>
              <a:rPr lang="de-DE" sz="2200" dirty="0" smtClean="0"/>
              <a:t>Fachlehrer!</a:t>
            </a:r>
            <a:endParaRPr lang="de-DE" sz="2200" dirty="0"/>
          </a:p>
          <a:p>
            <a:endParaRPr lang="de-DE" sz="22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sz="22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sz="22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dirty="0" smtClean="0"/>
          </a:p>
        </p:txBody>
      </p:sp>
      <p:sp>
        <p:nvSpPr>
          <p:cNvPr id="4100" name="Rechteck 1038"/>
          <p:cNvSpPr>
            <a:spLocks noChangeArrowheads="1"/>
          </p:cNvSpPr>
          <p:nvPr/>
        </p:nvSpPr>
        <p:spPr bwMode="gray">
          <a:xfrm>
            <a:off x="539552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913"/>
            <a:ext cx="4978400" cy="791815"/>
          </a:xfrm>
        </p:spPr>
        <p:txBody>
          <a:bodyPr/>
          <a:lstStyle/>
          <a:p>
            <a:pPr marL="363538" indent="-363538" algn="l" eaLnBrk="1" hangingPunct="1"/>
            <a:r>
              <a:rPr lang="de-DE" altLang="de-DE" sz="2800" b="1" dirty="0" smtClean="0">
                <a:solidFill>
                  <a:schemeClr val="tx1"/>
                </a:solidFill>
              </a:rPr>
              <a:t>Allgemeines</a:t>
            </a:r>
            <a:endParaRPr lang="de-DE" altLang="de-DE" sz="2800" b="1" dirty="0">
              <a:solidFill>
                <a:schemeClr val="tx1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35232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72214" cy="1656184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400" b="1" dirty="0" smtClean="0"/>
              <a:t>Schriftliche Prüfung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erfolgt in den drei Leistungsfächern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>
                <a:sym typeface="Symbol" pitchFamily="18" charset="2"/>
              </a:rPr>
              <a:t>In den modernen Fremdsprachen zählt zur schriftlichen Prüfung die Kommunikationsprüfung im Verhältnis 3:1</a:t>
            </a:r>
            <a:br>
              <a:rPr lang="de-DE" altLang="de-DE" sz="2200" dirty="0" smtClean="0">
                <a:sym typeface="Symbol" pitchFamily="18" charset="2"/>
              </a:rPr>
            </a:br>
            <a:r>
              <a:rPr lang="de-DE" altLang="de-DE" sz="2200" dirty="0" smtClean="0">
                <a:sym typeface="Symbol" pitchFamily="18" charset="2"/>
              </a:rPr>
              <a:t>in Form einer Einzel- oder </a:t>
            </a:r>
            <a:r>
              <a:rPr lang="de-DE" altLang="de-DE" sz="2200" dirty="0">
                <a:sym typeface="Symbol" pitchFamily="18" charset="2"/>
              </a:rPr>
              <a:t>T</a:t>
            </a:r>
            <a:r>
              <a:rPr lang="de-DE" altLang="de-DE" sz="2200" dirty="0" smtClean="0">
                <a:sym typeface="Symbol" pitchFamily="18" charset="2"/>
              </a:rPr>
              <a:t>andemprüfung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>
                <a:sym typeface="Symbol" pitchFamily="18" charset="2"/>
              </a:rPr>
              <a:t>In den Fächern BK, Musik und Sport besteht die schriftliche Prüfung aus schriftlichen und fachpraktischen Anteilen im Verhältnis 1:1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Abiturprüfung</a:t>
            </a:r>
          </a:p>
        </p:txBody>
      </p:sp>
    </p:spTree>
    <p:extLst>
      <p:ext uri="{BB962C8B-B14F-4D97-AF65-F5344CB8AC3E}">
        <p14:creationId xmlns:p14="http://schemas.microsoft.com/office/powerpoint/2010/main" val="4475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Abiturprüfung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35893" y="1200708"/>
            <a:ext cx="827221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de-DE" sz="2400" b="1" kern="0" dirty="0" smtClean="0"/>
              <a:t>Mündliche Prüfung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/>
              <a:t>erfolgt in zwei Fächern (Basis- oder Wahlfächer)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/>
              <a:t>endgültige Festlegung zu Beginn des 4. HJ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/>
              <a:t>klassische mündliche Prüfung, </a:t>
            </a:r>
            <a:r>
              <a:rPr lang="de-DE" altLang="de-DE" sz="2200" b="1" kern="0" dirty="0" smtClean="0"/>
              <a:t>keine</a:t>
            </a:r>
            <a:r>
              <a:rPr lang="de-DE" altLang="de-DE" sz="2200" kern="0" dirty="0" smtClean="0"/>
              <a:t> Präsentationsprüfung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/>
              <a:t>erfolgt in </a:t>
            </a:r>
            <a:r>
              <a:rPr lang="de-DE" altLang="de-DE" sz="2200" kern="0" dirty="0" err="1" smtClean="0"/>
              <a:t>Geo</a:t>
            </a:r>
            <a:r>
              <a:rPr lang="de-DE" altLang="de-DE" sz="2200" kern="0" dirty="0" smtClean="0"/>
              <a:t>/</a:t>
            </a:r>
            <a:r>
              <a:rPr lang="de-DE" altLang="de-DE" sz="2200" kern="0" dirty="0" err="1" smtClean="0"/>
              <a:t>Gk</a:t>
            </a:r>
            <a:r>
              <a:rPr lang="de-DE" altLang="de-DE" sz="2200" kern="0" dirty="0" smtClean="0"/>
              <a:t> als „Kombiprüfung“ (Inhalte aller 4 HJ)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/>
              <a:t>eine der beiden mündlichen Prüfungen kann </a:t>
            </a:r>
            <a:r>
              <a:rPr lang="de-DE" altLang="de-DE" sz="2200" kern="0" dirty="0"/>
              <a:t>ggf. durch </a:t>
            </a:r>
            <a:r>
              <a:rPr lang="de-DE" altLang="de-DE" sz="2200" kern="0" dirty="0" smtClean="0"/>
              <a:t>einen Seminarkurs ersetzt werden, </a:t>
            </a:r>
            <a:r>
              <a:rPr lang="de-DE" altLang="de-DE" sz="2200" kern="0" dirty="0"/>
              <a:t>nicht </a:t>
            </a:r>
            <a:r>
              <a:rPr lang="de-DE" altLang="de-DE" sz="2200" kern="0" dirty="0" smtClean="0"/>
              <a:t>jedoch in den Fächern Deutsch und Mathematik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sym typeface="Symbol" pitchFamily="18" charset="2"/>
              </a:rPr>
              <a:t>in den Fächern BK und Musik </a:t>
            </a:r>
            <a:r>
              <a:rPr lang="de-DE" altLang="de-DE" sz="2200" b="1" kern="0" dirty="0" smtClean="0">
                <a:sym typeface="Symbol" pitchFamily="18" charset="2"/>
              </a:rPr>
              <a:t>kann</a:t>
            </a:r>
            <a:r>
              <a:rPr lang="de-DE" altLang="de-DE" sz="2200" kern="0" dirty="0" smtClean="0">
                <a:sym typeface="Symbol" pitchFamily="18" charset="2"/>
              </a:rPr>
              <a:t>, in den Fächern Sport und </a:t>
            </a:r>
            <a:r>
              <a:rPr lang="de-DE" altLang="de-DE" sz="2200" kern="0" dirty="0" err="1" smtClean="0">
                <a:sym typeface="Symbol" pitchFamily="18" charset="2"/>
              </a:rPr>
              <a:t>LTh</a:t>
            </a:r>
            <a:r>
              <a:rPr lang="de-DE" altLang="de-DE" sz="2200" kern="0" dirty="0" smtClean="0">
                <a:sym typeface="Symbol" pitchFamily="18" charset="2"/>
              </a:rPr>
              <a:t> </a:t>
            </a:r>
            <a:r>
              <a:rPr lang="de-DE" altLang="de-DE" sz="2200" b="1" kern="0" dirty="0" smtClean="0">
                <a:sym typeface="Symbol" pitchFamily="18" charset="2"/>
              </a:rPr>
              <a:t>muss</a:t>
            </a:r>
            <a:r>
              <a:rPr lang="de-DE" altLang="de-DE" sz="2200" kern="0" dirty="0" smtClean="0">
                <a:sym typeface="Symbol" pitchFamily="18" charset="2"/>
              </a:rPr>
              <a:t> die mündliche Prüfung fachpraktische Anteile im Verhältnis 1:2 enthalten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8612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Abiturprüfung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1196752"/>
            <a:ext cx="8272214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de-DE" sz="2400" b="1" kern="0" dirty="0" smtClean="0"/>
              <a:t>Mündliche Prüfung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sym typeface="Symbol" pitchFamily="18" charset="2"/>
              </a:rPr>
              <a:t>dauert </a:t>
            </a:r>
            <a:r>
              <a:rPr lang="de-DE" altLang="de-DE" sz="2200" kern="0" dirty="0">
                <a:sym typeface="Symbol" pitchFamily="18" charset="2"/>
              </a:rPr>
              <a:t>etwa 20 Minuten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sym typeface="Symbol" pitchFamily="18" charset="2"/>
              </a:rPr>
              <a:t>Prüfungsaufgaben </a:t>
            </a:r>
            <a:r>
              <a:rPr lang="de-DE" altLang="de-DE" sz="2200" kern="0" dirty="0">
                <a:sym typeface="Symbol" pitchFamily="18" charset="2"/>
              </a:rPr>
              <a:t>werden vom Fachlehrer gestellt, die der Schüler </a:t>
            </a:r>
            <a:r>
              <a:rPr lang="de-DE" altLang="de-DE" sz="2200" kern="0" dirty="0" smtClean="0">
                <a:sym typeface="Symbol" pitchFamily="18" charset="2"/>
              </a:rPr>
              <a:t>etwa </a:t>
            </a:r>
            <a:r>
              <a:rPr lang="de-DE" altLang="de-DE" sz="2200" kern="0" dirty="0">
                <a:sym typeface="Symbol" pitchFamily="18" charset="2"/>
              </a:rPr>
              <a:t>20 </a:t>
            </a:r>
            <a:r>
              <a:rPr lang="de-DE" altLang="de-DE" sz="2200" kern="0" dirty="0" smtClean="0">
                <a:sym typeface="Symbol" pitchFamily="18" charset="2"/>
              </a:rPr>
              <a:t>min </a:t>
            </a:r>
            <a:r>
              <a:rPr lang="de-DE" altLang="de-DE" sz="2200" kern="0" dirty="0">
                <a:sym typeface="Symbol" pitchFamily="18" charset="2"/>
              </a:rPr>
              <a:t>vor der Prüfung zur Vorbereitung </a:t>
            </a:r>
            <a:r>
              <a:rPr lang="de-DE" altLang="de-DE" sz="2200" kern="0" dirty="0" smtClean="0">
                <a:sym typeface="Symbol" pitchFamily="18" charset="2"/>
              </a:rPr>
              <a:t>erhält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>
              <a:sym typeface="Symbol" pitchFamily="18" charset="2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600"/>
              </a:spcAft>
              <a:buNone/>
            </a:pPr>
            <a:r>
              <a:rPr lang="de-DE" altLang="de-DE" sz="2400" b="1" kern="0" dirty="0" smtClean="0">
                <a:sym typeface="Symbol" pitchFamily="18" charset="2"/>
              </a:rPr>
              <a:t>Weitere mündliche </a:t>
            </a:r>
            <a:r>
              <a:rPr lang="de-DE" altLang="de-DE" sz="2400" b="1" kern="0" dirty="0">
                <a:sym typeface="Symbol" pitchFamily="18" charset="2"/>
              </a:rPr>
              <a:t>Prüfungen in den schriftlichen Prüfungsfächern </a:t>
            </a:r>
            <a:endParaRPr lang="de-DE" altLang="de-DE" sz="2400" b="1" kern="0" dirty="0" smtClean="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sym typeface="Symbol" pitchFamily="18" charset="2"/>
              </a:rPr>
              <a:t>sind </a:t>
            </a:r>
            <a:r>
              <a:rPr lang="de-DE" altLang="de-DE" sz="2200" b="1" kern="0" dirty="0" smtClean="0">
                <a:sym typeface="Symbol" pitchFamily="18" charset="2"/>
              </a:rPr>
              <a:t>möglich</a:t>
            </a:r>
            <a:r>
              <a:rPr lang="de-DE" altLang="de-DE" sz="2200" kern="0" dirty="0" smtClean="0">
                <a:sym typeface="Symbol" pitchFamily="18" charset="2"/>
              </a:rPr>
              <a:t> (nach Entscheidung des Prüflings oder des/der Prüfungsvorsitzenden)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sym typeface="Symbol" pitchFamily="18" charset="2"/>
              </a:rPr>
              <a:t>sind </a:t>
            </a:r>
            <a:r>
              <a:rPr lang="de-DE" altLang="de-DE" sz="2200" b="1" kern="0" dirty="0" smtClean="0">
                <a:sym typeface="Symbol" pitchFamily="18" charset="2"/>
              </a:rPr>
              <a:t>nötig</a:t>
            </a:r>
            <a:r>
              <a:rPr lang="de-DE" altLang="de-DE" sz="2200" kern="0" dirty="0" smtClean="0">
                <a:sym typeface="Symbol" pitchFamily="18" charset="2"/>
              </a:rPr>
              <a:t> bei 0 Punkten schriftlich </a:t>
            </a:r>
            <a:endParaRPr lang="de-DE" altLang="de-DE" sz="2200" kern="0" dirty="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281299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Abiturprüfung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1196752"/>
            <a:ext cx="827221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de-DE" sz="2400" b="1" kern="0" dirty="0" smtClean="0"/>
              <a:t>Besonderheiten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sym typeface="Symbol" pitchFamily="18" charset="2"/>
              </a:rPr>
              <a:t>Falls durch die 5 Prüfungsfächer alle 3 Aufgabenfelder abgedeckt werden, Deutsch und Mathematik Prüfungsfächer sind und die Anrechnung von maximal 40 Kursen nicht überschritten wird, kann auch mündliches Prüfungsfach sein: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sym typeface="Symbol" pitchFamily="18" charset="2"/>
              </a:rPr>
              <a:t>Literatur und Theater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sym typeface="Symbol" pitchFamily="18" charset="2"/>
              </a:rPr>
              <a:t>VK Mathematik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sym typeface="Symbol" pitchFamily="18" charset="2"/>
              </a:rPr>
              <a:t>Weder Fs noch </a:t>
            </a:r>
            <a:r>
              <a:rPr lang="de-DE" altLang="de-DE" sz="2200" kern="0" dirty="0" err="1" smtClean="0">
                <a:sym typeface="Symbol" pitchFamily="18" charset="2"/>
              </a:rPr>
              <a:t>Nw</a:t>
            </a:r>
            <a:r>
              <a:rPr lang="de-DE" altLang="de-DE" sz="2200" kern="0" dirty="0" smtClean="0">
                <a:sym typeface="Symbol" pitchFamily="18" charset="2"/>
              </a:rPr>
              <a:t> muss Prüfungsfach sein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>
              <a:sym typeface="Symbol" pitchFamily="18" charset="2"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>
              <a:sym typeface="Symbol" pitchFamily="18" charset="2"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de-DE" altLang="de-DE" sz="2200" kern="0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6722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0707719-7AA3-4FF6-B859-2B17DD6FF692}" type="slidenum">
              <a:rPr lang="de-DE" altLang="de-DE" sz="1400"/>
              <a:pPr eaLnBrk="1" hangingPunct="1"/>
              <a:t>24</a:t>
            </a:fld>
            <a:endParaRPr lang="de-DE" altLang="de-DE" sz="1400"/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29193" y="1124744"/>
            <a:ext cx="7696200" cy="1258416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dirty="0"/>
              <a:t>Die Gesamtqualifikation, die für die Zuerkennung der </a:t>
            </a:r>
            <a:r>
              <a:rPr lang="de-DE" altLang="de-DE" sz="2200" dirty="0" smtClean="0"/>
              <a:t>allgemeinen </a:t>
            </a:r>
            <a:r>
              <a:rPr lang="de-DE" altLang="de-DE" sz="2200" dirty="0"/>
              <a:t>Hochschulreife maßgebend ist, wird aus 2 Blöcken ermittelt</a:t>
            </a:r>
            <a:r>
              <a:rPr lang="de-DE" altLang="de-DE" sz="2200" dirty="0" smtClean="0"/>
              <a:t>, wobei </a:t>
            </a:r>
            <a:r>
              <a:rPr lang="de-DE" altLang="de-DE" sz="2200" dirty="0"/>
              <a:t>in der Summe 900 Punkte maximal erreichbar </a:t>
            </a:r>
            <a:r>
              <a:rPr lang="de-DE" altLang="de-DE" sz="2200" dirty="0" smtClean="0"/>
              <a:t>sind:</a:t>
            </a:r>
            <a:r>
              <a:rPr lang="de-DE" altLang="de-DE" sz="2000" dirty="0" smtClean="0">
                <a:latin typeface="Arial" charset="0"/>
              </a:rPr>
              <a:t>	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467544" y="5715000"/>
            <a:ext cx="856895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2200" dirty="0">
                <a:latin typeface="+mn-lt"/>
                <a:cs typeface="+mn-cs"/>
              </a:rPr>
              <a:t>Die insgesamt erreichten Punkte werden in eine </a:t>
            </a:r>
            <a:r>
              <a:rPr lang="de-DE" altLang="de-DE" sz="2200" dirty="0" smtClean="0">
                <a:latin typeface="+mn-lt"/>
                <a:cs typeface="+mn-cs"/>
              </a:rPr>
              <a:t>Durchschnitts-</a:t>
            </a:r>
            <a:br>
              <a:rPr lang="de-DE" altLang="de-DE" sz="2200" dirty="0" smtClean="0">
                <a:latin typeface="+mn-lt"/>
                <a:cs typeface="+mn-cs"/>
              </a:rPr>
            </a:br>
            <a:r>
              <a:rPr lang="de-DE" altLang="de-DE" sz="2200" dirty="0" err="1" smtClean="0">
                <a:latin typeface="+mn-lt"/>
                <a:cs typeface="+mn-cs"/>
              </a:rPr>
              <a:t>note</a:t>
            </a:r>
            <a:r>
              <a:rPr lang="de-DE" altLang="de-DE" sz="2200" dirty="0" smtClean="0">
                <a:latin typeface="+mn-lt"/>
                <a:cs typeface="+mn-cs"/>
              </a:rPr>
              <a:t> </a:t>
            </a:r>
            <a:r>
              <a:rPr lang="de-DE" altLang="de-DE" sz="2200" dirty="0">
                <a:latin typeface="+mn-lt"/>
                <a:cs typeface="+mn-cs"/>
              </a:rPr>
              <a:t>umgerechnet (z.B. 629 Punkte </a:t>
            </a:r>
            <a:r>
              <a:rPr lang="de-DE" altLang="de-DE" sz="2200" dirty="0">
                <a:latin typeface="+mn-lt"/>
                <a:cs typeface="+mn-cs"/>
                <a:sym typeface="Symbol" pitchFamily="18" charset="2"/>
              </a:rPr>
              <a:t> Note 2,1</a:t>
            </a:r>
            <a:r>
              <a:rPr lang="de-DE" altLang="de-DE" sz="2200" dirty="0" smtClean="0">
                <a:latin typeface="+mn-lt"/>
                <a:cs typeface="+mn-cs"/>
                <a:sym typeface="Symbol" pitchFamily="18" charset="2"/>
              </a:rPr>
              <a:t>)</a:t>
            </a:r>
            <a:endParaRPr lang="de-DE" altLang="de-DE" sz="2200" dirty="0">
              <a:latin typeface="+mn-lt"/>
              <a:cs typeface="+mn-cs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4036640" y="2743200"/>
            <a:ext cx="4495800" cy="1190625"/>
          </a:xfrm>
          <a:prstGeom prst="rect">
            <a:avLst/>
          </a:prstGeom>
          <a:solidFill>
            <a:srgbClr val="FFAA01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800" dirty="0">
                <a:latin typeface="Arial" charset="0"/>
              </a:rPr>
              <a:t>Block I 	Leistungen in den </a:t>
            </a:r>
            <a:r>
              <a:rPr lang="de-DE" altLang="de-DE" sz="1800" dirty="0" smtClean="0">
                <a:latin typeface="Arial" charset="0"/>
              </a:rPr>
              <a:t>(genau) </a:t>
            </a:r>
            <a:r>
              <a:rPr lang="de-DE" altLang="de-DE" sz="1800" dirty="0">
                <a:latin typeface="Arial" charset="0"/>
              </a:rPr>
              <a:t>	40 </a:t>
            </a:r>
            <a:r>
              <a:rPr lang="de-DE" altLang="de-DE" sz="1800" dirty="0" smtClean="0">
                <a:latin typeface="Arial" charset="0"/>
              </a:rPr>
              <a:t>	Kursen</a:t>
            </a:r>
            <a:endParaRPr lang="de-DE" altLang="de-DE" sz="1800" dirty="0">
              <a:latin typeface="Arial" charset="0"/>
            </a:endParaRPr>
          </a:p>
          <a:p>
            <a:pPr eaLnBrk="1" hangingPunct="1"/>
            <a:r>
              <a:rPr lang="de-DE" altLang="de-DE" sz="1800" dirty="0">
                <a:latin typeface="Arial" charset="0"/>
              </a:rPr>
              <a:t>	max. 600 Punkte (</a:t>
            </a:r>
            <a:r>
              <a:rPr lang="de-DE" altLang="de-DE" sz="1800" dirty="0" smtClean="0">
                <a:latin typeface="Arial" charset="0"/>
              </a:rPr>
              <a:t>40 • 15</a:t>
            </a:r>
            <a:r>
              <a:rPr lang="de-DE" altLang="de-DE" sz="1800" dirty="0">
                <a:latin typeface="Arial" charset="0"/>
              </a:rPr>
              <a:t>)</a:t>
            </a:r>
          </a:p>
          <a:p>
            <a:pPr eaLnBrk="1" hangingPunct="1"/>
            <a:r>
              <a:rPr lang="de-DE" altLang="de-DE" sz="1800" dirty="0">
                <a:latin typeface="Arial" charset="0"/>
              </a:rPr>
              <a:t>		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4036640" y="4097338"/>
            <a:ext cx="4495800" cy="14652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800" dirty="0">
                <a:latin typeface="Arial" charset="0"/>
              </a:rPr>
              <a:t>Block II	Leistungen in der Abiturprüfung</a:t>
            </a:r>
          </a:p>
          <a:p>
            <a:pPr eaLnBrk="1" hangingPunct="1"/>
            <a:r>
              <a:rPr lang="de-DE" altLang="de-DE" sz="1800" dirty="0">
                <a:latin typeface="Arial" charset="0"/>
              </a:rPr>
              <a:t>	Ergebnisse der 5 Prüfungsfächer </a:t>
            </a:r>
          </a:p>
          <a:p>
            <a:pPr eaLnBrk="1" hangingPunct="1"/>
            <a:r>
              <a:rPr lang="de-DE" altLang="de-DE" sz="1800" dirty="0">
                <a:latin typeface="Arial" charset="0"/>
              </a:rPr>
              <a:t>	4-fach gewertet </a:t>
            </a:r>
          </a:p>
          <a:p>
            <a:pPr eaLnBrk="1" hangingPunct="1"/>
            <a:r>
              <a:rPr lang="de-DE" altLang="de-DE" sz="1800" dirty="0">
                <a:latin typeface="Arial" charset="0"/>
              </a:rPr>
              <a:t>	max. 300 Punkte (</a:t>
            </a:r>
            <a:r>
              <a:rPr lang="de-DE" altLang="de-DE" sz="1800" dirty="0" smtClean="0">
                <a:latin typeface="Arial" charset="0"/>
              </a:rPr>
              <a:t>5 • 15 • 4</a:t>
            </a:r>
            <a:r>
              <a:rPr lang="de-DE" altLang="de-DE" sz="1800" dirty="0">
                <a:latin typeface="Arial" charset="0"/>
              </a:rPr>
              <a:t>)</a:t>
            </a:r>
          </a:p>
          <a:p>
            <a:pPr eaLnBrk="1" hangingPunct="1"/>
            <a:r>
              <a:rPr lang="de-DE" altLang="de-DE" sz="1800" dirty="0">
                <a:solidFill>
                  <a:schemeClr val="bg1"/>
                </a:solidFill>
                <a:latin typeface="Arial" charset="0"/>
              </a:rPr>
              <a:t>	</a:t>
            </a:r>
          </a:p>
        </p:txBody>
      </p:sp>
      <p:sp>
        <p:nvSpPr>
          <p:cNvPr id="30753" name="Rectangle 33" descr="50%"/>
          <p:cNvSpPr>
            <a:spLocks noChangeArrowheads="1"/>
          </p:cNvSpPr>
          <p:nvPr/>
        </p:nvSpPr>
        <p:spPr bwMode="auto">
          <a:xfrm>
            <a:off x="4979640" y="3603625"/>
            <a:ext cx="1752600" cy="304800"/>
          </a:xfrm>
          <a:prstGeom prst="rect">
            <a:avLst/>
          </a:prstGeom>
          <a:pattFill prst="pct50">
            <a:fgClr>
              <a:srgbClr val="FF99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dirty="0">
                <a:latin typeface="Arial" charset="0"/>
              </a:rPr>
              <a:t>min. 200 Punkte</a:t>
            </a:r>
          </a:p>
        </p:txBody>
      </p:sp>
      <p:sp>
        <p:nvSpPr>
          <p:cNvPr id="30755" name="Rectangle 35" descr="50%"/>
          <p:cNvSpPr>
            <a:spLocks noChangeArrowheads="1"/>
          </p:cNvSpPr>
          <p:nvPr/>
        </p:nvSpPr>
        <p:spPr bwMode="auto">
          <a:xfrm>
            <a:off x="4979640" y="5226050"/>
            <a:ext cx="1752600" cy="304800"/>
          </a:xfrm>
          <a:prstGeom prst="rect">
            <a:avLst/>
          </a:prstGeom>
          <a:pattFill prst="pct50">
            <a:fgClr>
              <a:srgbClr val="99CC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dirty="0">
                <a:latin typeface="Arial" charset="0"/>
              </a:rPr>
              <a:t>min. 100 Punkte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Gesamtqualifikation</a:t>
            </a:r>
            <a:endParaRPr lang="de-DE" altLang="de-DE" sz="2800" b="1" kern="0" dirty="0">
              <a:solidFill>
                <a:schemeClr val="tx1"/>
              </a:solidFill>
            </a:endParaRPr>
          </a:p>
        </p:txBody>
      </p:sp>
      <p:sp>
        <p:nvSpPr>
          <p:cNvPr id="23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390525" y="3196318"/>
            <a:ext cx="4181475" cy="2095500"/>
            <a:chOff x="390525" y="3196318"/>
            <a:chExt cx="4181475" cy="2095500"/>
          </a:xfrm>
        </p:grpSpPr>
        <p:graphicFrame>
          <p:nvGraphicFramePr>
            <p:cNvPr id="7" name="Objekt 6"/>
            <p:cNvGraphicFramePr>
              <a:graphicFrameLocks noChangeAspect="1"/>
            </p:cNvGraphicFramePr>
            <p:nvPr>
              <p:extLst/>
            </p:nvPr>
          </p:nvGraphicFramePr>
          <p:xfrm>
            <a:off x="390525" y="3196318"/>
            <a:ext cx="4181475" cy="2095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8" name="Diagramm" r:id="rId3" imgW="4038840" imgH="2025000" progId="Excel.Sheet.8">
                    <p:embed/>
                  </p:oleObj>
                </mc:Choice>
                <mc:Fallback>
                  <p:oleObj name="Diagramm" r:id="rId3" imgW="4038840" imgH="20250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525" y="3196318"/>
                          <a:ext cx="4181475" cy="2095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00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9"/>
            <p:cNvGrpSpPr>
              <a:grpSpLocks/>
            </p:cNvGrpSpPr>
            <p:nvPr/>
          </p:nvGrpSpPr>
          <p:grpSpPr bwMode="auto">
            <a:xfrm>
              <a:off x="2120900" y="4524375"/>
              <a:ext cx="1689100" cy="444500"/>
              <a:chOff x="1200" y="2716"/>
              <a:chExt cx="1064" cy="280"/>
            </a:xfrm>
          </p:grpSpPr>
          <p:sp>
            <p:nvSpPr>
              <p:cNvPr id="29" name="Rectangle 1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53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de-DE" sz="1600" b="1" dirty="0">
                    <a:latin typeface="Arial" charset="0"/>
                  </a:rPr>
                  <a:t>Block</a:t>
                </a:r>
                <a:r>
                  <a:rPr lang="en-US" altLang="de-DE" sz="1600" b="1" dirty="0">
                    <a:solidFill>
                      <a:schemeClr val="bg1"/>
                    </a:solidFill>
                    <a:latin typeface="Arial" charset="0"/>
                  </a:rPr>
                  <a:t> </a:t>
                </a:r>
                <a:r>
                  <a:rPr lang="en-US" altLang="de-DE" sz="1600" b="1" dirty="0">
                    <a:latin typeface="Arial" charset="0"/>
                  </a:rPr>
                  <a:t>I</a:t>
                </a:r>
                <a:endParaRPr lang="de-DE" altLang="de-DE" sz="1600" b="1" dirty="0">
                  <a:latin typeface="Arial" charset="0"/>
                </a:endParaRPr>
              </a:p>
            </p:txBody>
          </p:sp>
          <p:sp>
            <p:nvSpPr>
              <p:cNvPr id="30" name="Text Box 18"/>
              <p:cNvSpPr txBox="1">
                <a:spLocks noChangeArrowheads="1"/>
              </p:cNvSpPr>
              <p:nvPr/>
            </p:nvSpPr>
            <p:spPr bwMode="auto">
              <a:xfrm>
                <a:off x="1200" y="2716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de-DE" sz="1600" dirty="0">
                    <a:latin typeface="Arial" charset="0"/>
                  </a:rPr>
                  <a:t>600</a:t>
                </a:r>
                <a:endParaRPr lang="de-DE" altLang="de-DE" sz="1600" dirty="0">
                  <a:latin typeface="Arial" charset="0"/>
                </a:endParaRPr>
              </a:p>
            </p:txBody>
          </p:sp>
        </p:grpSp>
      </p:grpSp>
      <p:graphicFrame>
        <p:nvGraphicFramePr>
          <p:cNvPr id="9" name="Objekt 8"/>
          <p:cNvGraphicFramePr>
            <a:graphicFrameLocks noChangeAspect="1"/>
          </p:cNvGraphicFramePr>
          <p:nvPr>
            <p:extLst/>
          </p:nvPr>
        </p:nvGraphicFramePr>
        <p:xfrm>
          <a:off x="390525" y="3184979"/>
          <a:ext cx="4181475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9" name="Diagramm" r:id="rId5" imgW="4038840" imgH="2025000" progId="Excel.Sheet.8">
                  <p:embed/>
                </p:oleObj>
              </mc:Choice>
              <mc:Fallback>
                <p:oleObj name="Diagramm" r:id="rId5" imgW="4038840" imgH="20250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3184979"/>
                        <a:ext cx="4181475" cy="209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pieren 9"/>
          <p:cNvGrpSpPr/>
          <p:nvPr/>
        </p:nvGrpSpPr>
        <p:grpSpPr>
          <a:xfrm>
            <a:off x="246509" y="3140968"/>
            <a:ext cx="4181475" cy="2095500"/>
            <a:chOff x="251520" y="3130550"/>
            <a:chExt cx="4181475" cy="2095500"/>
          </a:xfrm>
        </p:grpSpPr>
        <p:grpSp>
          <p:nvGrpSpPr>
            <p:cNvPr id="33" name="Gruppieren 32"/>
            <p:cNvGrpSpPr/>
            <p:nvPr/>
          </p:nvGrpSpPr>
          <p:grpSpPr>
            <a:xfrm>
              <a:off x="251520" y="3130550"/>
              <a:ext cx="4181475" cy="2095500"/>
              <a:chOff x="2915816" y="3412902"/>
              <a:chExt cx="4181475" cy="2095500"/>
            </a:xfrm>
          </p:grpSpPr>
          <p:graphicFrame>
            <p:nvGraphicFramePr>
              <p:cNvPr id="34" name="Objekt 33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2915816" y="3412902"/>
              <a:ext cx="4181475" cy="2095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20" name="Diagramm" r:id="rId7" imgW="4038840" imgH="2025000" progId="Excel.Sheet.8">
                      <p:embed/>
                    </p:oleObj>
                  </mc:Choice>
                  <mc:Fallback>
                    <p:oleObj name="Diagramm" r:id="rId7" imgW="4038840" imgH="2025000" progId="Excel.Shee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5816" y="3412902"/>
                            <a:ext cx="4181475" cy="20955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00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5" name="Text Box 22"/>
              <p:cNvSpPr txBox="1">
                <a:spLocks noChangeArrowheads="1"/>
              </p:cNvSpPr>
              <p:nvPr/>
            </p:nvSpPr>
            <p:spPr bwMode="auto">
              <a:xfrm>
                <a:off x="4283968" y="4271885"/>
                <a:ext cx="533400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de-DE" sz="1600" dirty="0">
                    <a:latin typeface="Arial" charset="0"/>
                  </a:rPr>
                  <a:t>300</a:t>
                </a:r>
                <a:endParaRPr lang="de-DE" altLang="de-DE" sz="1600" dirty="0">
                  <a:latin typeface="Arial" charset="0"/>
                </a:endParaRPr>
              </a:p>
            </p:txBody>
          </p:sp>
        </p:grpSp>
        <p:sp>
          <p:nvSpPr>
            <p:cNvPr id="36" name="Text Box 21"/>
            <p:cNvSpPr txBox="1">
              <a:spLocks noChangeArrowheads="1"/>
            </p:cNvSpPr>
            <p:nvPr/>
          </p:nvSpPr>
          <p:spPr bwMode="auto">
            <a:xfrm>
              <a:off x="755576" y="3416183"/>
              <a:ext cx="9906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de-DE" sz="1600" b="1" dirty="0">
                  <a:latin typeface="Arial" charset="0"/>
                </a:rPr>
                <a:t>Block</a:t>
              </a:r>
              <a:r>
                <a:rPr lang="en-US" altLang="de-DE" sz="1600" b="1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altLang="de-DE" sz="1600" b="1" dirty="0">
                  <a:latin typeface="Arial" charset="0"/>
                </a:rPr>
                <a:t>II</a:t>
              </a:r>
              <a:endParaRPr lang="de-DE" altLang="de-DE" sz="1600" b="1" dirty="0">
                <a:latin typeface="Arial" charset="0"/>
              </a:endParaRPr>
            </a:p>
          </p:txBody>
        </p:sp>
      </p:grpSp>
      <p:graphicFrame>
        <p:nvGraphicFramePr>
          <p:cNvPr id="38" name="Object 28"/>
          <p:cNvGraphicFramePr>
            <a:graphicFrameLocks noChangeAspect="1"/>
          </p:cNvGraphicFramePr>
          <p:nvPr>
            <p:extLst/>
          </p:nvPr>
        </p:nvGraphicFramePr>
        <p:xfrm>
          <a:off x="251520" y="3175145"/>
          <a:ext cx="4079875" cy="1965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94516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1" grpId="0"/>
      <p:bldP spid="30732" grpId="0" animBg="1"/>
      <p:bldP spid="30733" grpId="0" animBg="1"/>
      <p:bldP spid="30753" grpId="0" animBg="1"/>
      <p:bldP spid="30755" grpId="0" animBg="1"/>
      <p:bldOleChart spid="9" grpId="0"/>
      <p:bldGraphic spid="38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Gesamtqualifikation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1124744"/>
            <a:ext cx="8272214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de-DE" sz="2400" b="1" kern="0" dirty="0" smtClean="0"/>
              <a:t>Block I: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>
                <a:cs typeface="Arial" panose="020B0604020202020204" pitchFamily="34" charset="0"/>
              </a:rPr>
              <a:t>Anrechnung von genau 40 Kursen, davon 2 LF in doppelter Gewichtung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>
                <a:cs typeface="Arial" panose="020B0604020202020204" pitchFamily="34" charset="0"/>
              </a:rPr>
              <a:t>Berechnung der Punkte für Block I:</a:t>
            </a:r>
            <a:br>
              <a:rPr lang="de-DE" sz="2200" dirty="0" smtClean="0">
                <a:cs typeface="Arial" panose="020B0604020202020204" pitchFamily="34" charset="0"/>
              </a:rPr>
            </a:br>
            <a:r>
              <a:rPr lang="de-DE" sz="2200" dirty="0" smtClean="0">
                <a:cs typeface="Arial" panose="020B0604020202020204" pitchFamily="34" charset="0"/>
              </a:rPr>
              <a:t>Ergebnis Block I = Punktzahl x 40 / 48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>
                <a:cs typeface="Arial" panose="020B0604020202020204" pitchFamily="34" charset="0"/>
              </a:rPr>
              <a:t>Höchstens 8 Kurse (darunter maximal 3 Kurse aus den LF) dürfen mit weniger als 5 Punkten angerechnet werden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2200" dirty="0" smtClean="0"/>
              <a:t>Belegpflichtige Kurse dürfen nicht mit 0 Punkten abgeschlossen werden</a:t>
            </a:r>
            <a:endParaRPr lang="de-DE" sz="2200" dirty="0" smtClean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>
                <a:cs typeface="Arial" panose="020B0604020202020204" pitchFamily="34" charset="0"/>
              </a:rPr>
              <a:t>Seminarkurs kann in zweifacher Wertung angerechnet werden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>
                <a:cs typeface="Arial" panose="020B0604020202020204" pitchFamily="34" charset="0"/>
              </a:rPr>
              <a:t>Arbeitsgemeinschaften können nicht angerechnet werden</a:t>
            </a:r>
            <a:endParaRPr lang="de-DE" sz="1400" dirty="0">
              <a:cs typeface="Arial" panose="020B0604020202020204" pitchFamily="34" charset="0"/>
            </a:endParaRPr>
          </a:p>
          <a:p>
            <a:pPr lvl="2">
              <a:buFont typeface="Symbol" panose="05050102010706020507" pitchFamily="18" charset="2"/>
              <a:buChar char="-"/>
            </a:pPr>
            <a:endParaRPr lang="de-DE" sz="1800" dirty="0"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64879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Gesamtqualifikation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1124744"/>
            <a:ext cx="8272214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de-DE" sz="2400" b="1" kern="0" dirty="0" smtClean="0"/>
              <a:t>Block II: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de-DE" altLang="de-DE" sz="2200" kern="0" dirty="0" smtClean="0"/>
              <a:t>Erfassung aller Leistungen in der Abiturprüfung: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de-DE" sz="2200" dirty="0" smtClean="0">
                <a:cs typeface="Arial" panose="020B0604020202020204" pitchFamily="34" charset="0"/>
              </a:rPr>
              <a:t>in den 5 Fächern mindestens 25 Punkte</a:t>
            </a:r>
            <a:endParaRPr lang="de-DE" sz="2200" dirty="0">
              <a:cs typeface="Arial" panose="020B0604020202020204" pitchFamily="34" charset="0"/>
            </a:endParaRP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de-DE" sz="2200" dirty="0" smtClean="0">
                <a:cs typeface="Arial" panose="020B0604020202020204" pitchFamily="34" charset="0"/>
              </a:rPr>
              <a:t>in 3 Prüfungsfächern (darunter 2 LF) je mindestens </a:t>
            </a:r>
            <a:r>
              <a:rPr lang="de-DE" sz="2200" dirty="0">
                <a:cs typeface="Arial" panose="020B0604020202020204" pitchFamily="34" charset="0"/>
              </a:rPr>
              <a:t>5</a:t>
            </a:r>
            <a:r>
              <a:rPr lang="de-DE" sz="2200" dirty="0" smtClean="0">
                <a:cs typeface="Arial" panose="020B0604020202020204" pitchFamily="34" charset="0"/>
              </a:rPr>
              <a:t> Punkte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de-DE" sz="2200" dirty="0">
                <a:cs typeface="Arial" panose="020B0604020202020204" pitchFamily="34" charset="0"/>
                <a:sym typeface="Wingdings" panose="05000000000000000000" pitchFamily="2" charset="2"/>
              </a:rPr>
              <a:t>j</a:t>
            </a:r>
            <a:r>
              <a:rPr lang="de-DE" sz="2200" dirty="0" smtClean="0">
                <a:cs typeface="Arial" panose="020B0604020202020204" pitchFamily="34" charset="0"/>
                <a:sym typeface="Wingdings" panose="05000000000000000000" pitchFamily="2" charset="2"/>
              </a:rPr>
              <a:t>ede der 5 Prüfungen muss mit </a:t>
            </a:r>
            <a:r>
              <a:rPr lang="de-DE" sz="2200" b="1" dirty="0" smtClean="0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mindestens 1 Punkt </a:t>
            </a:r>
            <a:r>
              <a:rPr lang="de-DE" sz="2200" dirty="0" smtClean="0">
                <a:cs typeface="Arial" panose="020B0604020202020204" pitchFamily="34" charset="0"/>
                <a:sym typeface="Wingdings" panose="05000000000000000000" pitchFamily="2" charset="2"/>
              </a:rPr>
              <a:t>abgeschlossen werden: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endParaRPr lang="de-DE" sz="2200" dirty="0" smtClean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2200" dirty="0" smtClean="0">
                <a:solidFill>
                  <a:srgbClr val="FF0000"/>
                </a:solidFill>
              </a:rPr>
              <a:t>Bei </a:t>
            </a:r>
            <a:r>
              <a:rPr lang="de-DE" sz="2200" dirty="0">
                <a:solidFill>
                  <a:srgbClr val="FF0000"/>
                </a:solidFill>
              </a:rPr>
              <a:t>0 P</a:t>
            </a:r>
            <a:r>
              <a:rPr lang="de-DE" sz="2200" dirty="0" smtClean="0">
                <a:solidFill>
                  <a:srgbClr val="FF0000"/>
                </a:solidFill>
              </a:rPr>
              <a:t>unkten </a:t>
            </a:r>
            <a:r>
              <a:rPr lang="de-DE" sz="2200" dirty="0">
                <a:solidFill>
                  <a:srgbClr val="FF0000"/>
                </a:solidFill>
              </a:rPr>
              <a:t>in einer Prüfung (schriftlich oder mündlich) </a:t>
            </a:r>
            <a:r>
              <a:rPr lang="de-DE" sz="2200" dirty="0" smtClean="0">
                <a:solidFill>
                  <a:srgbClr val="FF0000"/>
                </a:solidFill>
              </a:rPr>
              <a:t>	muss man mindestens 1 Punkt </a:t>
            </a:r>
            <a:r>
              <a:rPr lang="de-DE" sz="2200" dirty="0">
                <a:solidFill>
                  <a:srgbClr val="FF0000"/>
                </a:solidFill>
              </a:rPr>
              <a:t>in einer </a:t>
            </a:r>
            <a:r>
              <a:rPr lang="de-DE" sz="2200" dirty="0" smtClean="0">
                <a:solidFill>
                  <a:srgbClr val="FF0000"/>
                </a:solidFill>
              </a:rPr>
              <a:t>zusätzlichen 	mündlichen </a:t>
            </a:r>
            <a:r>
              <a:rPr lang="de-DE" sz="2200" dirty="0">
                <a:solidFill>
                  <a:srgbClr val="FF0000"/>
                </a:solidFill>
              </a:rPr>
              <a:t>Prüfung </a:t>
            </a:r>
            <a:r>
              <a:rPr lang="de-DE" sz="2200" dirty="0" smtClean="0">
                <a:solidFill>
                  <a:srgbClr val="FF0000"/>
                </a:solidFill>
              </a:rPr>
              <a:t>erreichen!</a:t>
            </a:r>
            <a:endParaRPr lang="de-DE" sz="22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2">
              <a:buFont typeface="Symbol" panose="05050102010706020507" pitchFamily="18" charset="2"/>
              <a:buChar char="-"/>
            </a:pPr>
            <a:endParaRPr lang="de-DE" sz="1800" dirty="0"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289590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Zeitlicher </a:t>
            </a:r>
            <a:r>
              <a:rPr lang="de-DE" altLang="de-DE" sz="2800" b="1" kern="0" dirty="0">
                <a:solidFill>
                  <a:schemeClr val="tx1"/>
                </a:solidFill>
              </a:rPr>
              <a:t>Überblick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1196752"/>
            <a:ext cx="827221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b="1" kern="0" dirty="0" smtClean="0"/>
              <a:t>In der Einführungsphase</a:t>
            </a:r>
            <a:endParaRPr lang="de-DE" sz="2200" kern="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200" kern="0" dirty="0" smtClean="0">
                <a:cs typeface="Arial" panose="020B0604020202020204" pitchFamily="34" charset="0"/>
              </a:rPr>
              <a:t>Informationsveranstaltungen an der Schule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/>
              <a:t>vollständige und korrekte Kurswahl sowie vorläufige Wahl der </a:t>
            </a:r>
            <a:r>
              <a:rPr lang="de-DE" altLang="de-DE" sz="2200" dirty="0" smtClean="0"/>
              <a:t>mündlichen </a:t>
            </a:r>
            <a:r>
              <a:rPr lang="de-DE" altLang="de-DE" sz="2200" dirty="0"/>
              <a:t>Fächer frühestens 8 Wochen vor </a:t>
            </a:r>
            <a:r>
              <a:rPr lang="de-DE" altLang="de-DE" sz="2200" dirty="0" smtClean="0"/>
              <a:t>Unterrichtsende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de-DE" altLang="de-DE" sz="2200" b="1" dirty="0" smtClean="0"/>
              <a:t>Innerhalb der ersten 6 Wochen des 1. HJ</a:t>
            </a:r>
            <a:endParaRPr lang="de-DE" altLang="de-DE" sz="2200" dirty="0" smtClean="0"/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Festlegung der 3 verpflichtenden GFS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de-DE" altLang="de-DE" sz="2200" b="1" dirty="0" smtClean="0"/>
              <a:t>Spätestens bis zu den Herbstferien des 3. HJ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verbindliche Festlegung der Form der Kommunikations-prüfung (Einzel- oder Tandemprüfung)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20397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Zeitlicher Überblick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1196752"/>
            <a:ext cx="827221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b="1" kern="0" dirty="0" smtClean="0"/>
              <a:t>Im 4. HJ</a:t>
            </a:r>
            <a:endParaRPr lang="de-DE" sz="2200" kern="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200" kern="0" dirty="0" smtClean="0">
                <a:cs typeface="Arial" panose="020B0604020202020204" pitchFamily="34" charset="0"/>
              </a:rPr>
              <a:t>spätestens einen Schultag nach Zeugnisausgabe des </a:t>
            </a:r>
            <a:br>
              <a:rPr lang="de-DE" sz="2200" kern="0" dirty="0" smtClean="0">
                <a:cs typeface="Arial" panose="020B0604020202020204" pitchFamily="34" charset="0"/>
              </a:rPr>
            </a:br>
            <a:r>
              <a:rPr lang="de-DE" sz="2200" kern="0" dirty="0" smtClean="0">
                <a:cs typeface="Arial" panose="020B0604020202020204" pitchFamily="34" charset="0"/>
              </a:rPr>
              <a:t>3. HJ Festlegung der mündlichen Prüfungsfächer und gegebenenfalls der 4. GFS</a:t>
            </a:r>
            <a:endParaRPr lang="de-DE" altLang="de-DE" sz="2200" dirty="0" smtClean="0"/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de-DE" altLang="de-DE" sz="2200" b="1" dirty="0" smtClean="0"/>
              <a:t>Am Tag der Zeugnisausgabe des 4. HJ</a:t>
            </a:r>
            <a:endParaRPr lang="de-DE" altLang="de-DE" sz="2200" dirty="0" smtClean="0"/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Bekanntgabe der Ergebnisse der schriftlichen Abiturprüfung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Entscheidung über gegebenenfalls weitere mündliche Prüfungen in den schriftlichen Prüfungsfächern durch den Prüfungsvorsitzenden</a:t>
            </a:r>
          </a:p>
          <a:p>
            <a:pPr marL="457200" lvl="1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200" dirty="0" smtClean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335595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Zeitlicher Überblick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1196752"/>
            <a:ext cx="827221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b="1" kern="0" dirty="0" smtClean="0"/>
              <a:t>Spätestens einen Tag nach Bekanntgabe der Ergebnisse</a:t>
            </a:r>
            <a:endParaRPr lang="de-DE" sz="2200" kern="0" dirty="0" smtClean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200" kern="0" dirty="0" smtClean="0">
                <a:cs typeface="Arial" panose="020B0604020202020204" pitchFamily="34" charset="0"/>
              </a:rPr>
              <a:t>Entscheidung der Schülerin / des Schülers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200" kern="0" dirty="0" smtClean="0">
                <a:cs typeface="Arial" panose="020B0604020202020204" pitchFamily="34" charset="0"/>
              </a:rPr>
              <a:t>welche Leistungsfächer doppelt gewichtet werden sollen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cs typeface="Arial" panose="020B0604020202020204" pitchFamily="34" charset="0"/>
              </a:rPr>
              <a:t>welche Kurse im Block I der Gesamtqualifikation angerechnet werden sollen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cs typeface="Arial" panose="020B0604020202020204" pitchFamily="34" charset="0"/>
              </a:rPr>
              <a:t>ob eine mündliche Prüfung durch einen Seminarkurs ersetzt wird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cs typeface="Arial" panose="020B0604020202020204" pitchFamily="34" charset="0"/>
              </a:rPr>
              <a:t>über freiwillige mündliche Prüfungen in den schriftlichen Prüfungsfächern</a:t>
            </a:r>
            <a:endParaRPr lang="de-DE" altLang="de-DE" sz="2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218800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72214" cy="5616624"/>
          </a:xfrm>
        </p:spPr>
        <p:txBody>
          <a:bodyPr/>
          <a:lstStyle/>
          <a:p>
            <a:pPr marL="0" indent="0" eaLnBrk="1" hangingPunct="1">
              <a:spcBef>
                <a:spcPts val="300"/>
              </a:spcBef>
              <a:spcAft>
                <a:spcPts val="0"/>
              </a:spcAft>
              <a:buNone/>
            </a:pPr>
            <a:endParaRPr lang="de-DE" altLang="de-DE" sz="2200" dirty="0" smtClean="0"/>
          </a:p>
          <a:p>
            <a:pPr marL="0" indent="0" eaLnBrk="1" hangingPunct="1">
              <a:spcBef>
                <a:spcPts val="300"/>
              </a:spcBef>
              <a:spcAft>
                <a:spcPts val="0"/>
              </a:spcAft>
              <a:buNone/>
            </a:pPr>
            <a:endParaRPr lang="de-DE" altLang="de-DE" sz="2400" dirty="0" smtClean="0"/>
          </a:p>
        </p:txBody>
      </p:sp>
      <p:sp>
        <p:nvSpPr>
          <p:cNvPr id="4100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913"/>
            <a:ext cx="4978400" cy="791815"/>
          </a:xfrm>
        </p:spPr>
        <p:txBody>
          <a:bodyPr/>
          <a:lstStyle/>
          <a:p>
            <a:pPr marL="363538" indent="-363538" algn="l" eaLnBrk="1" hangingPunct="1"/>
            <a:r>
              <a:rPr lang="de-DE" altLang="de-DE" sz="2800" b="1" dirty="0" smtClean="0">
                <a:solidFill>
                  <a:schemeClr val="tx1"/>
                </a:solidFill>
              </a:rPr>
              <a:t>Fächer </a:t>
            </a:r>
            <a:r>
              <a:rPr lang="de-DE" altLang="de-DE" sz="2800" b="1" dirty="0">
                <a:solidFill>
                  <a:schemeClr val="tx1"/>
                </a:solidFill>
              </a:rPr>
              <a:t>und Kurse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541083"/>
              </p:ext>
            </p:extLst>
          </p:nvPr>
        </p:nvGraphicFramePr>
        <p:xfrm>
          <a:off x="467544" y="1340768"/>
          <a:ext cx="8128197" cy="446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414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ysClr val="windowText" lastClr="000000"/>
                          </a:solidFill>
                        </a:rPr>
                        <a:t>Aufgabenfeld</a:t>
                      </a:r>
                      <a:endParaRPr lang="de-D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ysClr val="windowText" lastClr="000000"/>
                          </a:solidFill>
                        </a:rPr>
                        <a:t>Pflichtbereich</a:t>
                      </a:r>
                      <a:endParaRPr lang="de-D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ysClr val="windowText" lastClr="000000"/>
                          </a:solidFill>
                        </a:rPr>
                        <a:t>Wahlbereich</a:t>
                      </a:r>
                      <a:endParaRPr lang="de-D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/>
                        <a:t>I</a:t>
                      </a:r>
                    </a:p>
                    <a:p>
                      <a:pPr algn="ctr"/>
                      <a:r>
                        <a:rPr lang="de-DE" sz="1600" b="1" dirty="0" smtClean="0"/>
                        <a:t>sprachlich-literarisch-künstlerisch</a:t>
                      </a:r>
                      <a:endParaRPr lang="de-DE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Deutsch</a:t>
                      </a:r>
                    </a:p>
                    <a:p>
                      <a:pPr algn="ctr"/>
                      <a:r>
                        <a:rPr lang="de-DE" sz="1600" baseline="0" dirty="0" smtClean="0"/>
                        <a:t>Englisch, Französisch, Latein, Spanisch</a:t>
                      </a:r>
                      <a:endParaRPr lang="de-DE" sz="1200" baseline="0" dirty="0" smtClean="0"/>
                    </a:p>
                    <a:p>
                      <a:pPr algn="ctr"/>
                      <a:r>
                        <a:rPr lang="de-DE" sz="1600" baseline="0" dirty="0" smtClean="0"/>
                        <a:t>Musik, Bildende Kunst</a:t>
                      </a:r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Literatur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Literatur und Theater</a:t>
                      </a:r>
                      <a:endParaRPr lang="de-DE" sz="1600" baseline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/>
                        <a:t>II</a:t>
                      </a:r>
                    </a:p>
                    <a:p>
                      <a:pPr algn="ctr"/>
                      <a:r>
                        <a:rPr lang="de-DE" sz="1600" b="1" dirty="0" smtClean="0"/>
                        <a:t>gesellschaftswissen-</a:t>
                      </a:r>
                      <a:r>
                        <a:rPr lang="de-DE" sz="1600" b="1" dirty="0" err="1" smtClean="0"/>
                        <a:t>schaftlich</a:t>
                      </a:r>
                      <a:endParaRPr lang="de-DE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Geschichte,</a:t>
                      </a:r>
                      <a:r>
                        <a:rPr lang="de-DE" sz="1600" baseline="0" dirty="0" smtClean="0"/>
                        <a:t> Geographie, Gemeinschaftskunde, Wirtschaft</a:t>
                      </a:r>
                    </a:p>
                    <a:p>
                      <a:pPr algn="ctr"/>
                      <a:r>
                        <a:rPr lang="de-DE" sz="1600" baseline="0" dirty="0" smtClean="0"/>
                        <a:t>Religionslehre, Ethik</a:t>
                      </a:r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Psychologie</a:t>
                      </a:r>
                      <a:endParaRPr lang="de-DE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de-DE" sz="1600" dirty="0" smtClean="0"/>
                        <a:t>Philosophie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/>
                        <a:t>III</a:t>
                      </a:r>
                    </a:p>
                    <a:p>
                      <a:pPr algn="ctr"/>
                      <a:r>
                        <a:rPr lang="de-DE" sz="1600" b="1" dirty="0" smtClean="0"/>
                        <a:t>mathematisch-naturwissenschaftlich-technisch</a:t>
                      </a:r>
                      <a:endParaRPr lang="de-DE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Mathematik</a:t>
                      </a:r>
                    </a:p>
                    <a:p>
                      <a:pPr algn="ctr"/>
                      <a:r>
                        <a:rPr lang="de-DE" sz="1600" dirty="0" smtClean="0"/>
                        <a:t>Biologie, Chemie, Physik</a:t>
                      </a:r>
                    </a:p>
                    <a:p>
                      <a:pPr algn="ctr"/>
                      <a:r>
                        <a:rPr lang="de-DE" sz="1600" dirty="0" smtClean="0"/>
                        <a:t>Informatik</a:t>
                      </a:r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VK </a:t>
                      </a:r>
                      <a:r>
                        <a:rPr lang="de-DE" sz="1600" dirty="0" smtClean="0"/>
                        <a:t>Mathematik</a:t>
                      </a:r>
                      <a:endParaRPr lang="de-DE" sz="1600" dirty="0" smtClean="0"/>
                    </a:p>
                    <a:p>
                      <a:pPr algn="ctr"/>
                      <a:r>
                        <a:rPr lang="de-DE" sz="1600" dirty="0" smtClean="0"/>
                        <a:t>Geologie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575"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/>
                        <a:t>ohne Zuordnung</a:t>
                      </a:r>
                      <a:endParaRPr lang="de-DE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Sport</a:t>
                      </a:r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083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58838" y="173232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Besonderheiten</a:t>
            </a:r>
            <a:endParaRPr lang="de-DE" altLang="de-DE" sz="2800" b="1" kern="0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1196752"/>
            <a:ext cx="8272214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200" b="1" kern="0" dirty="0" smtClean="0"/>
              <a:t>Wirtschaft</a:t>
            </a:r>
            <a:endParaRPr lang="de-DE" sz="2200" b="1" kern="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/>
              <a:t>wird dem gesellschaftswissenschaftlichen </a:t>
            </a:r>
            <a:r>
              <a:rPr lang="de-DE" altLang="de-DE" sz="2200" dirty="0" smtClean="0"/>
              <a:t>AF </a:t>
            </a:r>
            <a:r>
              <a:rPr lang="de-DE" altLang="de-DE" sz="2200" dirty="0"/>
              <a:t>II zugeordnet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kann nur als 5-stündiges Leistungsfach gewählt werden und ist somit nur als schriftliches Prüfungsfach möglich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Belegungspflicht der zweistündigen </a:t>
            </a:r>
            <a:r>
              <a:rPr lang="de-DE" altLang="de-DE" sz="2200" dirty="0" err="1" smtClean="0"/>
              <a:t>Gk</a:t>
            </a:r>
            <a:r>
              <a:rPr lang="de-DE" altLang="de-DE" sz="2200" dirty="0" smtClean="0"/>
              <a:t>/</a:t>
            </a:r>
            <a:r>
              <a:rPr lang="de-DE" altLang="de-DE" sz="2200" dirty="0" err="1" smtClean="0"/>
              <a:t>Geo</a:t>
            </a:r>
            <a:r>
              <a:rPr lang="de-DE" altLang="de-DE" sz="2200" dirty="0" smtClean="0"/>
              <a:t> Kurse: </a:t>
            </a:r>
            <a:br>
              <a:rPr lang="de-DE" altLang="de-DE" sz="2200" dirty="0" smtClean="0"/>
            </a:br>
            <a:r>
              <a:rPr lang="de-DE" altLang="de-DE" sz="2200" dirty="0"/>
              <a:t>Gemeinschaftskunde im 1. </a:t>
            </a:r>
            <a:r>
              <a:rPr lang="de-DE" altLang="de-DE" sz="2200" dirty="0" smtClean="0"/>
              <a:t>HJ, Geographie im 3. HJ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200" b="1" kern="0" dirty="0" smtClean="0"/>
              <a:t>Informatik</a:t>
            </a:r>
          </a:p>
          <a:p>
            <a:pPr lv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LF (5-stündig) und BF (3-stündig) im Schulversuch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200" dirty="0" smtClean="0"/>
              <a:t>Informatik kann </a:t>
            </a:r>
            <a:r>
              <a:rPr lang="de-DE" sz="2200" dirty="0"/>
              <a:t>nur als </a:t>
            </a:r>
            <a:r>
              <a:rPr lang="de-DE" sz="2200" dirty="0" smtClean="0"/>
              <a:t>3. LF gewählt werden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200" dirty="0" err="1" smtClean="0"/>
              <a:t>SuS</a:t>
            </a:r>
            <a:r>
              <a:rPr lang="de-DE" sz="2200" dirty="0" smtClean="0"/>
              <a:t> müssen spätestens </a:t>
            </a:r>
            <a:r>
              <a:rPr lang="de-DE" sz="2200" dirty="0"/>
              <a:t>ab Kl. 10 </a:t>
            </a:r>
            <a:r>
              <a:rPr lang="de-DE" sz="2200" dirty="0" smtClean="0"/>
              <a:t>den zweistündigen</a:t>
            </a:r>
            <a:br>
              <a:rPr lang="de-DE" sz="2200" dirty="0" smtClean="0"/>
            </a:br>
            <a:r>
              <a:rPr lang="de-DE" sz="2200" dirty="0" smtClean="0"/>
              <a:t>Brückenkurs </a:t>
            </a:r>
            <a:r>
              <a:rPr lang="de-DE" sz="2200" dirty="0"/>
              <a:t>besucht </a:t>
            </a:r>
            <a:r>
              <a:rPr lang="de-DE" sz="2200" dirty="0" smtClean="0"/>
              <a:t>haben</a:t>
            </a:r>
            <a:endParaRPr lang="de-DE" sz="2200" dirty="0"/>
          </a:p>
          <a:p>
            <a:pPr>
              <a:buFont typeface="Arial" panose="020B0604020202020204" pitchFamily="34" charset="0"/>
              <a:buChar char="•"/>
            </a:pPr>
            <a:endParaRPr lang="de-DE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de-DE" sz="2200" dirty="0" smtClean="0"/>
          </a:p>
          <a:p>
            <a:pPr lvl="0" eaLnBrk="1" hangingPunct="1">
              <a:spcBef>
                <a:spcPts val="600"/>
              </a:spcBef>
              <a:spcAft>
                <a:spcPts val="600"/>
              </a:spcAft>
            </a:pPr>
            <a:endParaRPr lang="de-DE" sz="22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265006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58838" y="173232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Besonderheiten</a:t>
            </a:r>
            <a:endParaRPr lang="de-DE" altLang="de-DE" sz="2800" b="1" kern="0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965047"/>
            <a:ext cx="8272214" cy="5056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200" b="1" kern="0" dirty="0" smtClean="0"/>
              <a:t>Religionslehre oder Ethik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/>
              <a:t>als LF nur wählbar, wenn in der Einführungsphase (Kl.10) Unterricht in Religionslehre oder Ethik von mindestens einem HJ besucht worden ist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/>
              <a:t>als mündliches Prüfungsfach nur wählbar, wenn in der Einführungsphase (Kl. 10)  Unterricht in Religionslehre oder Ethik von mindestens einem HJ besucht worden ist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200" b="1" kern="0" dirty="0"/>
              <a:t>Sport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/>
              <a:t>Wer vom Sport im Basisfach befreit ist, hat stattdessen zusätzlich Kurse in entsprechender Anzahl in den anderen </a:t>
            </a:r>
            <a:r>
              <a:rPr lang="de-DE" altLang="de-DE" sz="2200" kern="0" dirty="0" smtClean="0"/>
              <a:t>Basisfächern zu </a:t>
            </a:r>
            <a:r>
              <a:rPr lang="de-DE" altLang="de-DE" sz="2200" kern="0" dirty="0"/>
              <a:t>besuchen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/>
              <a:t>Sport ist in der Regel als Prüfungsfach nur wählbar, wenn man vom Unterricht nicht teilweise befreit ist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40629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32</a:t>
            </a:fld>
            <a:endParaRPr lang="de-DE" altLang="de-DE" dirty="0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395536" y="188913"/>
            <a:ext cx="8280920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Wiederholung</a:t>
            </a:r>
            <a:endParaRPr lang="de-DE" altLang="de-DE" sz="2800" b="1" kern="0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517" y="1138368"/>
            <a:ext cx="8272214" cy="5375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b="1" kern="0" dirty="0" smtClean="0"/>
              <a:t>Voraussetzungen für Wiederholung:</a:t>
            </a:r>
            <a:endParaRPr lang="de-DE" altLang="de-DE" sz="2200" strike="sngStrike" dirty="0" smtClean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dirty="0" smtClean="0">
                <a:latin typeface="Arial" charset="0"/>
                <a:sym typeface="Symbol" pitchFamily="18" charset="2"/>
              </a:rPr>
              <a:t>Generell gilt: 4 HJ </a:t>
            </a:r>
            <a:r>
              <a:rPr lang="de-DE" altLang="de-DE" sz="2200" dirty="0">
                <a:latin typeface="Arial" charset="0"/>
                <a:sym typeface="Symbol" pitchFamily="18" charset="2"/>
              </a:rPr>
              <a:t>bilden pädagogische Einheit, keine Versetzung, keine Wiederholung einzelner Kurse!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86050" y="2492896"/>
            <a:ext cx="8413431" cy="37206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467544" y="2705144"/>
            <a:ext cx="4267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1800" dirty="0">
                <a:latin typeface="+mn-lt"/>
                <a:cs typeface="+mn-cs"/>
              </a:rPr>
              <a:t>Freiwillige Wiederholung der </a:t>
            </a:r>
            <a:r>
              <a:rPr lang="de-DE" altLang="de-DE" sz="1800" dirty="0" smtClean="0">
                <a:latin typeface="+mn-lt"/>
                <a:cs typeface="+mn-cs"/>
              </a:rPr>
              <a:t>Kl. 11, </a:t>
            </a:r>
            <a:r>
              <a:rPr lang="de-DE" altLang="de-DE" sz="1800" dirty="0">
                <a:latin typeface="+mn-lt"/>
                <a:cs typeface="+mn-cs"/>
              </a:rPr>
              <a:t>falls nicht bereits </a:t>
            </a:r>
            <a:r>
              <a:rPr lang="de-DE" altLang="de-DE" sz="1800" dirty="0" smtClean="0">
                <a:latin typeface="+mn-lt"/>
                <a:cs typeface="+mn-cs"/>
              </a:rPr>
              <a:t>Kl. 10 </a:t>
            </a:r>
            <a:r>
              <a:rPr lang="de-DE" altLang="de-DE" sz="1800" dirty="0">
                <a:latin typeface="+mn-lt"/>
                <a:cs typeface="+mn-cs"/>
              </a:rPr>
              <a:t>wiederholt worden </a:t>
            </a:r>
            <a:r>
              <a:rPr lang="de-DE" altLang="de-DE" sz="1800" dirty="0" smtClean="0">
                <a:latin typeface="+mn-lt"/>
                <a:cs typeface="+mn-cs"/>
              </a:rPr>
              <a:t>ist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576788" y="2714802"/>
            <a:ext cx="32226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800" dirty="0" smtClean="0">
                <a:latin typeface="+mn-lt"/>
                <a:cs typeface="+mn-cs"/>
              </a:rPr>
              <a:t>Wiederholung 11</a:t>
            </a:r>
            <a:endParaRPr lang="de-DE" altLang="de-DE" sz="1600" dirty="0">
              <a:latin typeface="Arial" charset="0"/>
            </a:endParaRPr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 flipV="1">
            <a:off x="4770010" y="3715806"/>
            <a:ext cx="721120" cy="22021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 flipV="1">
            <a:off x="4754932" y="4160505"/>
            <a:ext cx="821856" cy="1142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" name="Line 16"/>
          <p:cNvSpPr>
            <a:spLocks noChangeShapeType="1"/>
          </p:cNvSpPr>
          <p:nvPr/>
        </p:nvSpPr>
        <p:spPr bwMode="auto">
          <a:xfrm>
            <a:off x="4758213" y="4410688"/>
            <a:ext cx="695554" cy="25570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 flipV="1">
            <a:off x="4770009" y="2924944"/>
            <a:ext cx="671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" name="Line 11"/>
          <p:cNvSpPr>
            <a:spLocks noChangeShapeType="1"/>
          </p:cNvSpPr>
          <p:nvPr/>
        </p:nvSpPr>
        <p:spPr bwMode="auto">
          <a:xfrm flipV="1">
            <a:off x="4837417" y="5493100"/>
            <a:ext cx="671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02809" y="3825914"/>
            <a:ext cx="426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1800" dirty="0" smtClean="0">
                <a:latin typeface="+mn-lt"/>
                <a:cs typeface="+mn-cs"/>
              </a:rPr>
              <a:t>Nichtzulassung zur schriftlichen Abiturprüfung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02809" y="5013176"/>
            <a:ext cx="4267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1800" dirty="0" smtClean="0">
                <a:latin typeface="+mn-lt"/>
                <a:cs typeface="+mn-cs"/>
              </a:rPr>
              <a:t>Nichtzulassung zur mündlichen Abiturprüfung oder Nichtbestehen der mündlichen Abiturprüfung</a:t>
            </a:r>
            <a:endParaRPr lang="de-DE" altLang="de-DE" sz="1800" dirty="0">
              <a:latin typeface="+mn-lt"/>
              <a:cs typeface="+mn-cs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598051" y="5294848"/>
            <a:ext cx="32226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800" dirty="0" smtClean="0">
                <a:latin typeface="+mn-lt"/>
                <a:cs typeface="+mn-cs"/>
              </a:rPr>
              <a:t>Wiederholung 12 </a:t>
            </a:r>
            <a:endParaRPr lang="de-DE" altLang="de-DE" sz="1800" dirty="0">
              <a:latin typeface="+mn-lt"/>
              <a:cs typeface="+mn-cs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5576788" y="3548914"/>
            <a:ext cx="3222694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800" dirty="0" smtClean="0">
                <a:latin typeface="+mn-lt"/>
                <a:cs typeface="+mn-cs"/>
              </a:rPr>
              <a:t>Wiederholung 11.2 und 12.1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1800" dirty="0" smtClean="0">
                <a:latin typeface="+mn-lt"/>
                <a:cs typeface="+mn-cs"/>
              </a:rPr>
              <a:t>Wiederholung 12 </a:t>
            </a:r>
            <a:r>
              <a:rPr lang="de-DE" altLang="de-DE" sz="1600" dirty="0" smtClean="0">
                <a:latin typeface="+mn-lt"/>
                <a:cs typeface="+mn-cs"/>
              </a:rPr>
              <a:t>(nach Besuch der 12.2 bis zum Ende des SJ</a:t>
            </a:r>
            <a:r>
              <a:rPr lang="de-DE" altLang="de-DE" sz="1800" dirty="0" smtClean="0">
                <a:latin typeface="+mn-lt"/>
                <a:cs typeface="+mn-cs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1800" dirty="0" smtClean="0">
                <a:latin typeface="+mn-lt"/>
                <a:cs typeface="+mn-cs"/>
              </a:rPr>
              <a:t>Wiederholung 12 </a:t>
            </a:r>
            <a:r>
              <a:rPr lang="de-DE" altLang="de-DE" sz="1600" dirty="0" smtClean="0">
                <a:latin typeface="+mn-lt"/>
                <a:cs typeface="+mn-cs"/>
              </a:rPr>
              <a:t>(nach halbjähriger Unterbrechung)</a:t>
            </a:r>
            <a:endParaRPr lang="de-DE" altLang="de-DE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17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 animBg="1"/>
      <p:bldP spid="27" grpId="0" animBg="1"/>
      <p:bldP spid="28" grpId="0" animBg="1"/>
      <p:bldP spid="30" grpId="0" animBg="1"/>
      <p:bldP spid="33" grpId="0" animBg="1"/>
      <p:bldP spid="14" grpId="0"/>
      <p:bldP spid="15" grpId="0"/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33</a:t>
            </a:fld>
            <a:endParaRPr lang="de-DE" altLang="de-DE" dirty="0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Fachhochschulreife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1226028"/>
            <a:ext cx="8272214" cy="515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b="1" kern="0" dirty="0" smtClean="0"/>
              <a:t>Erwerb der Fachhochschulreife</a:t>
            </a:r>
            <a:endParaRPr lang="de-DE" altLang="de-DE" sz="2200" dirty="0" smtClean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dirty="0" smtClean="0">
                <a:latin typeface="Arial" charset="0"/>
                <a:sym typeface="Symbol" pitchFamily="18" charset="2"/>
              </a:rPr>
              <a:t>setzt sich aus einem </a:t>
            </a:r>
            <a:r>
              <a:rPr lang="de-DE" altLang="de-DE" sz="2200" b="1" dirty="0" smtClean="0">
                <a:latin typeface="Arial" charset="0"/>
                <a:sym typeface="Symbol" pitchFamily="18" charset="2"/>
              </a:rPr>
              <a:t>schulischen</a:t>
            </a:r>
            <a:r>
              <a:rPr lang="de-DE" altLang="de-DE" sz="2200" dirty="0" smtClean="0">
                <a:latin typeface="Arial" charset="0"/>
                <a:sym typeface="Symbol" pitchFamily="18" charset="2"/>
              </a:rPr>
              <a:t> und einem </a:t>
            </a:r>
            <a:r>
              <a:rPr lang="de-DE" altLang="de-DE" sz="2200" b="1" dirty="0" smtClean="0">
                <a:latin typeface="Arial" charset="0"/>
                <a:sym typeface="Symbol" pitchFamily="18" charset="2"/>
              </a:rPr>
              <a:t>beruflichen</a:t>
            </a:r>
            <a:r>
              <a:rPr lang="de-DE" altLang="de-DE" sz="2200" dirty="0" smtClean="0">
                <a:latin typeface="Arial" charset="0"/>
                <a:sym typeface="Symbol" pitchFamily="18" charset="2"/>
              </a:rPr>
              <a:t> Teil zusammen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b="1" dirty="0" smtClean="0">
                <a:latin typeface="Arial" charset="0"/>
                <a:sym typeface="Symbol" pitchFamily="18" charset="2"/>
              </a:rPr>
              <a:t>schulischer Teil</a:t>
            </a:r>
            <a:r>
              <a:rPr lang="de-DE" altLang="de-DE" sz="2200" dirty="0" smtClean="0">
                <a:latin typeface="Arial" charset="0"/>
                <a:sym typeface="Symbol" pitchFamily="18" charset="2"/>
              </a:rPr>
              <a:t> gewisse Mindestleistungen aus zwei aufeinanderfolgenden HJ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b="1" dirty="0" smtClean="0">
                <a:latin typeface="Arial" charset="0"/>
                <a:sym typeface="Symbol" pitchFamily="18" charset="2"/>
              </a:rPr>
              <a:t>beruflicher Teil </a:t>
            </a:r>
            <a:r>
              <a:rPr lang="de-DE" altLang="de-DE" sz="2200" dirty="0" smtClean="0">
                <a:latin typeface="Arial" charset="0"/>
                <a:sym typeface="Symbol" pitchFamily="18" charset="2"/>
              </a:rPr>
              <a:t>(</a:t>
            </a:r>
            <a:r>
              <a:rPr lang="de-DE" altLang="de-DE" sz="2200" dirty="0">
                <a:latin typeface="Arial" charset="0"/>
                <a:sym typeface="Symbol" pitchFamily="18" charset="2"/>
              </a:rPr>
              <a:t>im </a:t>
            </a:r>
            <a:r>
              <a:rPr lang="de-DE" altLang="de-DE" sz="2200" dirty="0" smtClean="0">
                <a:latin typeface="Arial" charset="0"/>
                <a:sym typeface="Symbol" pitchFamily="18" charset="2"/>
              </a:rPr>
              <a:t>Anschluss an den schulischen Teil)</a:t>
            </a: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</a:pPr>
            <a:r>
              <a:rPr lang="de-DE" altLang="de-DE" sz="2000" dirty="0" smtClean="0">
                <a:latin typeface="Arial" charset="0"/>
                <a:sym typeface="Symbol" pitchFamily="18" charset="2"/>
              </a:rPr>
              <a:t>einjährige durchgehende Teilnahme an Berufsausbildung </a:t>
            </a: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</a:pPr>
            <a:r>
              <a:rPr lang="de-DE" altLang="de-DE" sz="2000" dirty="0" smtClean="0">
                <a:latin typeface="Arial" charset="0"/>
                <a:sym typeface="Symbol" pitchFamily="18" charset="2"/>
              </a:rPr>
              <a:t>mindestens einjähriges Praktikum</a:t>
            </a: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</a:pPr>
            <a:r>
              <a:rPr lang="de-DE" altLang="de-DE" sz="2000" dirty="0" smtClean="0">
                <a:latin typeface="Arial" charset="0"/>
                <a:sym typeface="Symbol" pitchFamily="18" charset="2"/>
              </a:rPr>
              <a:t>freiwilliges soziales oder ökologisches Jahr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000" dirty="0" smtClean="0">
                <a:latin typeface="Arial" charset="0"/>
                <a:sym typeface="Symbol" pitchFamily="18" charset="2"/>
              </a:rPr>
              <a:t>Wehr- oder Wehrersatzdienst oder Bundesfreiwilligenjahr</a:t>
            </a:r>
            <a:endParaRPr lang="de-DE" altLang="de-DE" sz="2000" dirty="0">
              <a:latin typeface="Arial" charset="0"/>
              <a:sym typeface="Symbol" pitchFamily="18" charset="2"/>
            </a:endParaRPr>
          </a:p>
          <a:p>
            <a:pPr marL="40005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2000" dirty="0">
                <a:latin typeface="Arial" charset="0"/>
                <a:sym typeface="Symbol" pitchFamily="18" charset="2"/>
              </a:rPr>
              <a:t>v</a:t>
            </a:r>
            <a:r>
              <a:rPr lang="de-DE" altLang="de-DE" sz="2000" dirty="0" smtClean="0">
                <a:latin typeface="Arial" charset="0"/>
                <a:sym typeface="Symbol" pitchFamily="18" charset="2"/>
              </a:rPr>
              <a:t>gl. Leitfaden S. 45f</a:t>
            </a:r>
            <a:endParaRPr lang="de-DE" altLang="de-DE" sz="2000" dirty="0">
              <a:latin typeface="Arial" charset="0"/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8549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34</a:t>
            </a:fld>
            <a:endParaRPr lang="de-DE" altLang="de-DE" dirty="0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Eure 8 Entscheidungen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1226028"/>
            <a:ext cx="8272214" cy="515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z="2000" dirty="0"/>
              <a:t>Welche 3 schriftlichen </a:t>
            </a:r>
            <a:r>
              <a:rPr lang="de-DE" sz="2000" dirty="0" smtClean="0"/>
              <a:t>Prüfungsfächer </a:t>
            </a:r>
            <a:r>
              <a:rPr lang="de-DE" sz="2000" dirty="0"/>
              <a:t>wähle ich</a:t>
            </a:r>
            <a:r>
              <a:rPr lang="de-DE" sz="2000" dirty="0" smtClean="0"/>
              <a:t>?</a:t>
            </a:r>
            <a:endParaRPr lang="de-DE" sz="2000" dirty="0"/>
          </a:p>
          <a:p>
            <a:pPr lvl="0"/>
            <a:r>
              <a:rPr lang="de-DE" sz="2000" dirty="0"/>
              <a:t>Welche 2 mündlichen </a:t>
            </a:r>
            <a:r>
              <a:rPr lang="de-DE" sz="2000" dirty="0" smtClean="0"/>
              <a:t>Prüfungsfächer wähle </a:t>
            </a:r>
            <a:r>
              <a:rPr lang="de-DE" sz="2000" dirty="0"/>
              <a:t>ich</a:t>
            </a:r>
            <a:r>
              <a:rPr lang="de-DE" sz="2000" dirty="0" smtClean="0"/>
              <a:t>?</a:t>
            </a:r>
            <a:endParaRPr lang="de-DE" sz="2000" dirty="0"/>
          </a:p>
          <a:p>
            <a:pPr lvl="0"/>
            <a:r>
              <a:rPr lang="de-DE" sz="2000" dirty="0"/>
              <a:t>Wähle ich 2 </a:t>
            </a:r>
            <a:r>
              <a:rPr lang="de-DE" sz="2000" dirty="0" err="1" smtClean="0"/>
              <a:t>Fs</a:t>
            </a:r>
            <a:r>
              <a:rPr lang="de-DE" sz="2000" dirty="0" smtClean="0"/>
              <a:t> </a:t>
            </a:r>
            <a:r>
              <a:rPr lang="de-DE" sz="2000" dirty="0"/>
              <a:t>und 1 </a:t>
            </a:r>
            <a:r>
              <a:rPr lang="de-DE" sz="2000" dirty="0" err="1" smtClean="0"/>
              <a:t>Nw</a:t>
            </a:r>
            <a:r>
              <a:rPr lang="de-DE" sz="2000" dirty="0" smtClean="0"/>
              <a:t> </a:t>
            </a:r>
            <a:r>
              <a:rPr lang="de-DE" sz="2000" b="1" dirty="0"/>
              <a:t>oder</a:t>
            </a:r>
            <a:r>
              <a:rPr lang="de-DE" sz="2000" dirty="0"/>
              <a:t> 2 </a:t>
            </a:r>
            <a:r>
              <a:rPr lang="de-DE" sz="2000" dirty="0" err="1" smtClean="0"/>
              <a:t>Nw</a:t>
            </a:r>
            <a:r>
              <a:rPr lang="de-DE" sz="2000" dirty="0" smtClean="0"/>
              <a:t> </a:t>
            </a:r>
            <a:r>
              <a:rPr lang="de-DE" sz="2000" dirty="0"/>
              <a:t>und 1 </a:t>
            </a:r>
            <a:r>
              <a:rPr lang="de-DE" sz="2000" dirty="0" err="1" smtClean="0"/>
              <a:t>Fs</a:t>
            </a:r>
            <a:r>
              <a:rPr lang="de-DE" sz="2000" dirty="0" smtClean="0"/>
              <a:t>?</a:t>
            </a:r>
            <a:endParaRPr lang="de-DE" sz="2000" dirty="0"/>
          </a:p>
          <a:p>
            <a:pPr lvl="0"/>
            <a:r>
              <a:rPr lang="de-DE" sz="2000" dirty="0"/>
              <a:t>Wähle ich Bildende Kunst oder Musik?</a:t>
            </a:r>
          </a:p>
          <a:p>
            <a:pPr lvl="0"/>
            <a:r>
              <a:rPr lang="de-DE" sz="2000" dirty="0"/>
              <a:t>Wähle ich Religion oder Ethik?</a:t>
            </a:r>
          </a:p>
          <a:p>
            <a:pPr lvl="0"/>
            <a:r>
              <a:rPr lang="de-DE" sz="2000" dirty="0"/>
              <a:t>Belege ich einen Seminarkurs</a:t>
            </a:r>
            <a:r>
              <a:rPr lang="de-DE" sz="2000" dirty="0" smtClean="0"/>
              <a:t>?    (</a:t>
            </a:r>
            <a:r>
              <a:rPr lang="de-DE" sz="2000" dirty="0"/>
              <a:t>Themen bis zur </a:t>
            </a:r>
            <a:r>
              <a:rPr lang="de-DE" sz="2000" dirty="0" err="1" smtClean="0"/>
              <a:t>Endwahl</a:t>
            </a:r>
            <a:r>
              <a:rPr lang="de-DE" sz="2000" dirty="0"/>
              <a:t> </a:t>
            </a:r>
            <a:r>
              <a:rPr lang="de-DE" sz="2000" dirty="0" smtClean="0"/>
              <a:t>bekannt</a:t>
            </a:r>
            <a:r>
              <a:rPr lang="de-DE" sz="2000" dirty="0"/>
              <a:t>)</a:t>
            </a:r>
          </a:p>
          <a:p>
            <a:pPr lvl="0"/>
            <a:r>
              <a:rPr lang="de-DE" sz="2000" dirty="0"/>
              <a:t>Wähle ich ein Wahlfach?	 </a:t>
            </a:r>
            <a:r>
              <a:rPr lang="de-DE" sz="2000" dirty="0" smtClean="0"/>
              <a:t>      (</a:t>
            </a:r>
            <a:r>
              <a:rPr lang="de-DE" sz="2000" dirty="0" err="1" smtClean="0"/>
              <a:t>Lit</a:t>
            </a:r>
            <a:r>
              <a:rPr lang="de-DE" sz="2000" dirty="0" smtClean="0"/>
              <a:t>, </a:t>
            </a:r>
            <a:r>
              <a:rPr lang="de-DE" sz="2000" dirty="0" err="1" smtClean="0"/>
              <a:t>LTh</a:t>
            </a:r>
            <a:r>
              <a:rPr lang="de-DE" sz="2000" dirty="0"/>
              <a:t>, </a:t>
            </a:r>
            <a:r>
              <a:rPr lang="de-DE" sz="2000" dirty="0" err="1"/>
              <a:t>Psy</a:t>
            </a:r>
            <a:r>
              <a:rPr lang="de-DE" sz="2000" dirty="0"/>
              <a:t>, Phi, </a:t>
            </a:r>
            <a:r>
              <a:rPr lang="de-DE" sz="2000" dirty="0" err="1" smtClean="0"/>
              <a:t>VMa</a:t>
            </a:r>
            <a:r>
              <a:rPr lang="de-DE" sz="2000" dirty="0" smtClean="0"/>
              <a:t>, </a:t>
            </a:r>
            <a:r>
              <a:rPr lang="de-DE" sz="2000" dirty="0" smtClean="0"/>
              <a:t>Gl)</a:t>
            </a:r>
            <a:endParaRPr lang="de-DE" sz="2000" dirty="0"/>
          </a:p>
          <a:p>
            <a:pPr lvl="0"/>
            <a:r>
              <a:rPr lang="de-DE" sz="2000" dirty="0"/>
              <a:t>Wähle ich eine AG?		</a:t>
            </a:r>
            <a:r>
              <a:rPr lang="de-DE" sz="2000" dirty="0" smtClean="0"/>
              <a:t>       (</a:t>
            </a:r>
            <a:r>
              <a:rPr lang="de-DE" sz="2000" dirty="0"/>
              <a:t>Chor, Big Band, </a:t>
            </a:r>
            <a:r>
              <a:rPr lang="de-DE" sz="2000" dirty="0" smtClean="0"/>
              <a:t>Orchester,</a:t>
            </a:r>
            <a:br>
              <a:rPr lang="de-DE" sz="2000" dirty="0" smtClean="0"/>
            </a:br>
            <a:r>
              <a:rPr lang="de-DE" sz="2000" dirty="0" smtClean="0"/>
              <a:t>				        Cambridge </a:t>
            </a:r>
            <a:r>
              <a:rPr lang="de-DE" sz="2000" dirty="0" err="1"/>
              <a:t>Certificate</a:t>
            </a:r>
            <a:r>
              <a:rPr lang="de-DE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545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72214" cy="4968552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400" b="1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Kurse* in den Leistungsfächern (LF) sind fünfstündig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Kurse in den Basisfächern (BF) sind dreistündig in D, M, Fremdsprachen und Naturwissenschaften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Seminarkurs wird dreistündig angeboten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Alle anderen Kurse sind zweistündig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4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4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400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1600" dirty="0" smtClean="0"/>
              <a:t>* Kurs = Unterricht in einem Fach in einem Halbjahr</a:t>
            </a:r>
          </a:p>
        </p:txBody>
      </p:sp>
      <p:sp>
        <p:nvSpPr>
          <p:cNvPr id="4100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913"/>
            <a:ext cx="4978400" cy="791815"/>
          </a:xfrm>
        </p:spPr>
        <p:txBody>
          <a:bodyPr/>
          <a:lstStyle/>
          <a:p>
            <a:pPr marL="363538" indent="-363538" algn="l" eaLnBrk="1" hangingPunct="1"/>
            <a:r>
              <a:rPr lang="de-DE" altLang="de-DE" sz="2800" b="1" dirty="0" smtClean="0">
                <a:solidFill>
                  <a:schemeClr val="tx1"/>
                </a:solidFill>
              </a:rPr>
              <a:t>Fächer und Kurse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0588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72214" cy="540060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400" b="1" dirty="0" smtClean="0"/>
              <a:t>Seminarkurs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dreistündige Kurse (im 1. und 2. HJ)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fächerübergreifende Themenstellung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Zuordnung zu einem der drei Aufgabenfelder</a:t>
            </a:r>
          </a:p>
          <a:p>
            <a:pPr eaLnBrk="1" hangingPunct="1">
              <a:spcBef>
                <a:spcPts val="600"/>
              </a:spcBef>
              <a:spcAft>
                <a:spcPts val="300"/>
              </a:spcAft>
            </a:pPr>
            <a:r>
              <a:rPr lang="de-DE" altLang="de-DE" sz="2200" dirty="0" smtClean="0"/>
              <a:t>Bewertung: Gesamtnote aus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tabLst>
                <a:tab pos="6815138" algn="l"/>
              </a:tabLst>
            </a:pPr>
            <a:r>
              <a:rPr lang="de-DE" altLang="de-DE" sz="2200" dirty="0" smtClean="0"/>
              <a:t>Notenpunkten für die beiden halbjährigen Kurse 	</a:t>
            </a:r>
            <a:r>
              <a:rPr lang="de-DE" altLang="de-DE" sz="2200" dirty="0" smtClean="0">
                <a:sym typeface="Wingdings" panose="05000000000000000000" pitchFamily="2" charset="2"/>
              </a:rPr>
              <a:t> 50%</a:t>
            </a:r>
            <a:endParaRPr lang="de-DE" altLang="de-DE" sz="2200" dirty="0" smtClean="0"/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tabLst>
                <a:tab pos="6815138" algn="l"/>
              </a:tabLst>
            </a:pPr>
            <a:r>
              <a:rPr lang="de-DE" altLang="de-DE" sz="2200" dirty="0" smtClean="0"/>
              <a:t>Präsentation (20-25 Min.) + Kolloquium (10 Min.)	</a:t>
            </a:r>
            <a:r>
              <a:rPr lang="de-DE" altLang="de-DE" sz="2200" dirty="0" smtClean="0">
                <a:sym typeface="Wingdings" panose="05000000000000000000" pitchFamily="2" charset="2"/>
              </a:rPr>
              <a:t> 25%</a:t>
            </a:r>
            <a:endParaRPr lang="de-DE" altLang="de-DE" sz="2200" dirty="0"/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tabLst>
                <a:tab pos="6815138" algn="l"/>
              </a:tabLst>
            </a:pPr>
            <a:r>
              <a:rPr lang="de-DE" altLang="de-DE" sz="2200" dirty="0" smtClean="0"/>
              <a:t>schriftliche Dokumentation	</a:t>
            </a:r>
            <a:r>
              <a:rPr lang="de-DE" altLang="de-DE" sz="2200" dirty="0" smtClean="0">
                <a:sym typeface="Wingdings" panose="05000000000000000000" pitchFamily="2" charset="2"/>
              </a:rPr>
              <a:t> 2</a:t>
            </a:r>
            <a:r>
              <a:rPr lang="de-DE" altLang="de-DE" sz="2200" dirty="0" smtClean="0"/>
              <a:t>5%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sp>
        <p:nvSpPr>
          <p:cNvPr id="6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4978400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Fächer und Kurse</a:t>
            </a:r>
          </a:p>
        </p:txBody>
      </p:sp>
    </p:spTree>
    <p:extLst>
      <p:ext uri="{BB962C8B-B14F-4D97-AF65-F5344CB8AC3E}">
        <p14:creationId xmlns:p14="http://schemas.microsoft.com/office/powerpoint/2010/main" val="256682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72214" cy="396044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400" b="1" dirty="0" smtClean="0"/>
              <a:t>Klausuren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/>
              <a:t>LF: mindestens </a:t>
            </a:r>
            <a:r>
              <a:rPr lang="de-DE" sz="2200" dirty="0"/>
              <a:t>2 pro </a:t>
            </a:r>
            <a:r>
              <a:rPr lang="de-DE" sz="2200" dirty="0" smtClean="0"/>
              <a:t>HJ</a:t>
            </a:r>
            <a:r>
              <a:rPr lang="de-DE" sz="2200" dirty="0"/>
              <a:t/>
            </a:r>
            <a:br>
              <a:rPr lang="de-DE" sz="2200" dirty="0"/>
            </a:br>
            <a:r>
              <a:rPr lang="de-DE" sz="2200" dirty="0"/>
              <a:t>(außer im 4. HJ: mindestens </a:t>
            </a:r>
            <a:r>
              <a:rPr lang="de-DE" sz="2200" dirty="0" smtClean="0"/>
              <a:t>1 pro HJ)</a:t>
            </a:r>
            <a:endParaRPr lang="de-DE" sz="2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BF: </a:t>
            </a:r>
            <a:r>
              <a:rPr lang="de-DE" sz="2200" dirty="0"/>
              <a:t>mindestens 1 pro </a:t>
            </a:r>
            <a:r>
              <a:rPr lang="de-DE" sz="2200" dirty="0" smtClean="0"/>
              <a:t>HJ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Sonderfall Sport: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000" dirty="0" smtClean="0"/>
              <a:t>LF: in allen HJ </a:t>
            </a:r>
            <a:r>
              <a:rPr lang="de-DE" sz="2000" dirty="0"/>
              <a:t>j</a:t>
            </a:r>
            <a:r>
              <a:rPr lang="de-DE" sz="2000" dirty="0" smtClean="0"/>
              <a:t>eweils eine Klausur + in den ersten beiden HJ zusammen mindestens drei Klausuren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400" b="1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Leistungsmessung und Notengebung</a:t>
            </a:r>
          </a:p>
        </p:txBody>
      </p:sp>
    </p:spTree>
    <p:extLst>
      <p:ext uri="{BB962C8B-B14F-4D97-AF65-F5344CB8AC3E}">
        <p14:creationId xmlns:p14="http://schemas.microsoft.com/office/powerpoint/2010/main" val="405761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Leistungsmessung und Notengebung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04242" y="1268760"/>
            <a:ext cx="8272214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de-DE" altLang="de-DE" sz="2400" b="1" kern="0" dirty="0" smtClean="0"/>
              <a:t>GFS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kern="0" dirty="0" smtClean="0"/>
              <a:t>Verpflichtung zu 3 Gleichwertigen Feststellungen von Schülerleistungen in 3 verschiedenen Fächern in den ersten 3 HJ</a:t>
            </a:r>
            <a:br>
              <a:rPr lang="de-DE" sz="2200" kern="0" dirty="0" smtClean="0"/>
            </a:br>
            <a:r>
              <a:rPr lang="de-DE" sz="2200" kern="0" dirty="0" smtClean="0"/>
              <a:t>(4. GFS in </a:t>
            </a:r>
            <a:r>
              <a:rPr lang="de-DE" sz="2200" kern="0" dirty="0"/>
              <a:t>einem weiteren Fach auf </a:t>
            </a:r>
            <a:r>
              <a:rPr lang="de-DE" sz="2200" kern="0" dirty="0" smtClean="0"/>
              <a:t>Wunsch möglich)</a:t>
            </a:r>
            <a:endParaRPr lang="de-DE" sz="2200" kern="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kern="0" dirty="0"/>
              <a:t>Wertung wie eine Klassenarbeit</a:t>
            </a:r>
            <a:endParaRPr lang="de-DE" sz="2200" kern="0" dirty="0">
              <a:solidFill>
                <a:srgbClr val="FF0000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kern="0" dirty="0"/>
              <a:t>Zeitpunkt der Wahl der drei verbindlichen GFS: innerhalb der ersten 6 Wochen nach Beginn des Unterrichts des </a:t>
            </a:r>
            <a:r>
              <a:rPr lang="de-DE" sz="2200" kern="0" dirty="0" smtClean="0"/>
              <a:t>1. HJ</a:t>
            </a:r>
            <a:endParaRPr lang="de-DE" sz="2200" kern="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kern="0" dirty="0"/>
              <a:t>Wahl der 4. GFS: spätestens mit dem Eintritt in das 4. </a:t>
            </a:r>
            <a:r>
              <a:rPr lang="de-DE" sz="2200" kern="0" dirty="0" smtClean="0"/>
              <a:t>HJ</a:t>
            </a:r>
            <a:endParaRPr lang="de-DE" sz="2200" kern="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2200" kern="0" dirty="0" smtClean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de-DE" altLang="de-DE" sz="2400" b="1" kern="0" dirty="0" smtClean="0"/>
          </a:p>
        </p:txBody>
      </p:sp>
    </p:spTree>
    <p:extLst>
      <p:ext uri="{BB962C8B-B14F-4D97-AF65-F5344CB8AC3E}">
        <p14:creationId xmlns:p14="http://schemas.microsoft.com/office/powerpoint/2010/main" val="269551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72214" cy="324036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400" b="1" dirty="0" smtClean="0"/>
              <a:t>Zeugnisse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/>
              <a:t>pro HJ ein Halbjahreszeugnis über in den einzelnen Kursen erbrachte Leistungen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/>
              <a:t>Bewertungen über Verhalten und Mitarbeit in allen 4 HJ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/>
              <a:t>Fehlzeiten können im Zeugnis festgehalten werden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de-DE" sz="22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/>
              <a:t>Zeugnis der allgemeinen Hochschulreife am Ende der Kursstufe über alle Leistungen in den Kursen und der Abiturprüfung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de-DE" sz="2200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400" b="1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Leistungsmessung und Notengebung</a:t>
            </a:r>
          </a:p>
        </p:txBody>
      </p:sp>
    </p:spTree>
    <p:extLst>
      <p:ext uri="{BB962C8B-B14F-4D97-AF65-F5344CB8AC3E}">
        <p14:creationId xmlns:p14="http://schemas.microsoft.com/office/powerpoint/2010/main" val="27349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72214" cy="4968552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400" b="1" dirty="0" smtClean="0"/>
              <a:t>Das 15-Punkte-System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6000" b="1" kern="12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Leistungsmessung </a:t>
            </a:r>
            <a:r>
              <a:rPr lang="de-DE" altLang="de-DE" sz="2800" b="1" kern="0" dirty="0">
                <a:solidFill>
                  <a:schemeClr val="tx1"/>
                </a:solidFill>
              </a:rPr>
              <a:t>und Notengebung</a:t>
            </a:r>
          </a:p>
        </p:txBody>
      </p:sp>
      <p:sp>
        <p:nvSpPr>
          <p:cNvPr id="55" name="Text Box 162"/>
          <p:cNvSpPr txBox="1">
            <a:spLocks noChangeArrowheads="1"/>
          </p:cNvSpPr>
          <p:nvPr/>
        </p:nvSpPr>
        <p:spPr bwMode="auto">
          <a:xfrm>
            <a:off x="503548" y="4530751"/>
            <a:ext cx="813690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dirty="0" smtClean="0">
                <a:latin typeface="+mn-lt"/>
                <a:cs typeface="+mn-cs"/>
              </a:rPr>
              <a:t>                                                                                  </a:t>
            </a:r>
            <a:r>
              <a:rPr lang="de-DE" altLang="de-DE" sz="2200" dirty="0" smtClean="0">
                <a:latin typeface="+mn-lt"/>
                <a:cs typeface="+mn-cs"/>
                <a:sym typeface="Symbol" pitchFamily="18" charset="2"/>
              </a:rPr>
              <a:t> </a:t>
            </a:r>
            <a:endParaRPr lang="de-DE" altLang="de-DE" sz="2200" dirty="0">
              <a:latin typeface="+mn-lt"/>
              <a:cs typeface="+mn-cs"/>
            </a:endParaRPr>
          </a:p>
        </p:txBody>
      </p:sp>
      <p:pic>
        <p:nvPicPr>
          <p:cNvPr id="8" name="Bild 1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3547" y="1764530"/>
            <a:ext cx="7884877" cy="319710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145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2528</Words>
  <Application>Microsoft Office PowerPoint</Application>
  <PresentationFormat>Bildschirmpräsentation (4:3)</PresentationFormat>
  <Paragraphs>500</Paragraphs>
  <Slides>34</Slides>
  <Notes>33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43" baseType="lpstr">
      <vt:lpstr>ＭＳ Ｐゴシック</vt:lpstr>
      <vt:lpstr>Arial</vt:lpstr>
      <vt:lpstr>Calibri</vt:lpstr>
      <vt:lpstr>Symbol</vt:lpstr>
      <vt:lpstr>Tahoma</vt:lpstr>
      <vt:lpstr>Times New Roman</vt:lpstr>
      <vt:lpstr>Wingdings</vt:lpstr>
      <vt:lpstr>Standarddesign</vt:lpstr>
      <vt:lpstr>Diagramm</vt:lpstr>
      <vt:lpstr> Die gymnasiale Oberstufe am allgemein bildenden Gymnasium in Baden-Württemberg – Abitur 2024  </vt:lpstr>
      <vt:lpstr>Allgemeines</vt:lpstr>
      <vt:lpstr>Fächer und Kurse</vt:lpstr>
      <vt:lpstr>Fächer und Kurse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Innenverwaltung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Schulleitertagung  13. – 14. Oktober 2011 Adelsheim</dc:title>
  <dc:creator>Zachmann, Dr. Petra (RPK)</dc:creator>
  <cp:lastModifiedBy>Kalmbach, Peter</cp:lastModifiedBy>
  <cp:revision>829</cp:revision>
  <cp:lastPrinted>2018-11-07T11:56:13Z</cp:lastPrinted>
  <dcterms:created xsi:type="dcterms:W3CDTF">2015-10-29T08:08:11Z</dcterms:created>
  <dcterms:modified xsi:type="dcterms:W3CDTF">2022-01-27T16:07:03Z</dcterms:modified>
</cp:coreProperties>
</file>